
<file path=[Content_Types].xml><?xml version="1.0" encoding="utf-8"?>
<Types xmlns="http://schemas.openxmlformats.org/package/2006/content-types"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1430000" cy="6445250"/>
  <p:notesSz cx="11430000" cy="64452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85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8027"/>
            <a:ext cx="9715500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100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26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7375" y="1263650"/>
            <a:ext cx="6196965" cy="436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2847" y="1239584"/>
            <a:ext cx="5434330" cy="2917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3750" y="253"/>
            <a:ext cx="4286250" cy="64386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7375" y="2397125"/>
            <a:ext cx="5012055" cy="10731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0"/>
              </a:spcBef>
            </a:pPr>
            <a:r>
              <a:rPr sz="3350" spc="-155" dirty="0"/>
              <a:t>Automation</a:t>
            </a:r>
            <a:r>
              <a:rPr sz="3350" spc="-345" dirty="0"/>
              <a:t> </a:t>
            </a:r>
            <a:r>
              <a:rPr sz="3350" spc="-95" dirty="0"/>
              <a:t>Practice</a:t>
            </a:r>
            <a:r>
              <a:rPr sz="3350" spc="-345" dirty="0"/>
              <a:t> </a:t>
            </a:r>
            <a:r>
              <a:rPr sz="3350" spc="-140" dirty="0"/>
              <a:t>with </a:t>
            </a:r>
            <a:r>
              <a:rPr sz="3350" spc="-10" dirty="0"/>
              <a:t>Tools</a:t>
            </a:r>
            <a:endParaRPr sz="3350"/>
          </a:p>
        </p:txBody>
      </p:sp>
      <p:sp>
        <p:nvSpPr>
          <p:cNvPr id="4" name="object 4"/>
          <p:cNvSpPr txBox="1"/>
          <p:nvPr/>
        </p:nvSpPr>
        <p:spPr>
          <a:xfrm>
            <a:off x="587375" y="3749675"/>
            <a:ext cx="541337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65" dirty="0">
                <a:solidFill>
                  <a:srgbClr val="E5E0DF"/>
                </a:solidFill>
                <a:latin typeface="Verdana"/>
                <a:cs typeface="Verdana"/>
              </a:rPr>
              <a:t>Mastering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E5E0DF"/>
                </a:solidFill>
                <a:latin typeface="Verdana"/>
                <a:cs typeface="Verdana"/>
              </a:rPr>
              <a:t>Selenium,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JIRA,</a:t>
            </a:r>
            <a:r>
              <a:rPr sz="1350" spc="-10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and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Bugzilla</a:t>
            </a:r>
            <a:r>
              <a:rPr sz="1350" spc="-10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E5E0DF"/>
                </a:solidFill>
                <a:latin typeface="Verdana"/>
                <a:cs typeface="Verdana"/>
              </a:rPr>
              <a:t>through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5E0DF"/>
                </a:solidFill>
                <a:latin typeface="Verdana"/>
                <a:cs typeface="Verdana"/>
              </a:rPr>
              <a:t>hands-</a:t>
            </a:r>
            <a:r>
              <a:rPr sz="1350" spc="-60" dirty="0">
                <a:solidFill>
                  <a:srgbClr val="E5E0DF"/>
                </a:solidFill>
                <a:latin typeface="Verdana"/>
                <a:cs typeface="Verdana"/>
              </a:rPr>
              <a:t>on</a:t>
            </a:r>
            <a:r>
              <a:rPr sz="1350" spc="-10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Verdana"/>
                <a:cs typeface="Verdana"/>
              </a:rPr>
              <a:t>experience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6A1EB50-606E-80F6-EE51-71EEDCE259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3160" t="-114902" r="-243160" b="-114902"/>
          <a:stretch>
            <a:fillRect/>
          </a:stretch>
        </p:blipFill>
        <p:spPr>
          <a:xfrm>
            <a:off x="8572500" y="4835921"/>
            <a:ext cx="2857500" cy="1607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981"/>
    </mc:Choice>
    <mc:Fallback>
      <p:transition spd="slow" advTm="134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715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60" dirty="0"/>
              <a:t>What</a:t>
            </a:r>
            <a:r>
              <a:rPr sz="1650" spc="-155" dirty="0"/>
              <a:t> </a:t>
            </a:r>
            <a:r>
              <a:rPr sz="1650" spc="-55" dirty="0"/>
              <a:t>We'll</a:t>
            </a:r>
            <a:r>
              <a:rPr sz="1650" spc="-150" dirty="0"/>
              <a:t> </a:t>
            </a:r>
            <a:r>
              <a:rPr sz="1650" spc="-20" dirty="0"/>
              <a:t>Cover</a:t>
            </a:r>
            <a:r>
              <a:rPr sz="1650" spc="-150" dirty="0"/>
              <a:t> </a:t>
            </a:r>
            <a:r>
              <a:rPr sz="1650" spc="-20" dirty="0"/>
              <a:t>Today</a:t>
            </a:r>
            <a:endParaRPr sz="1650"/>
          </a:p>
        </p:txBody>
      </p:sp>
      <p:sp>
        <p:nvSpPr>
          <p:cNvPr id="3" name="object 3"/>
          <p:cNvSpPr/>
          <p:nvPr/>
        </p:nvSpPr>
        <p:spPr>
          <a:xfrm>
            <a:off x="600075" y="2266949"/>
            <a:ext cx="5029200" cy="19050"/>
          </a:xfrm>
          <a:custGeom>
            <a:avLst/>
            <a:gdLst/>
            <a:ahLst/>
            <a:cxnLst/>
            <a:rect l="l" t="t" r="r" b="b"/>
            <a:pathLst>
              <a:path w="5029200" h="19050">
                <a:moveTo>
                  <a:pt x="5029200" y="0"/>
                </a:moveTo>
                <a:lnTo>
                  <a:pt x="0" y="0"/>
                </a:lnTo>
                <a:lnTo>
                  <a:pt x="0" y="19050"/>
                </a:lnTo>
                <a:lnTo>
                  <a:pt x="5029200" y="19050"/>
                </a:lnTo>
                <a:lnTo>
                  <a:pt x="5029200" y="0"/>
                </a:lnTo>
                <a:close/>
              </a:path>
            </a:pathLst>
          </a:custGeom>
          <a:solidFill>
            <a:srgbClr val="2B0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73292" y="1968500"/>
            <a:ext cx="23177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40" dirty="0">
                <a:solidFill>
                  <a:srgbClr val="E5E0DF"/>
                </a:solidFill>
                <a:latin typeface="Tahoma"/>
                <a:cs typeface="Tahoma"/>
              </a:rPr>
              <a:t>02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00725" y="2266949"/>
            <a:ext cx="5029200" cy="19050"/>
          </a:xfrm>
          <a:custGeom>
            <a:avLst/>
            <a:gdLst/>
            <a:ahLst/>
            <a:cxnLst/>
            <a:rect l="l" t="t" r="r" b="b"/>
            <a:pathLst>
              <a:path w="5029200" h="19050">
                <a:moveTo>
                  <a:pt x="5029200" y="0"/>
                </a:moveTo>
                <a:lnTo>
                  <a:pt x="0" y="0"/>
                </a:lnTo>
                <a:lnTo>
                  <a:pt x="0" y="19050"/>
                </a:lnTo>
                <a:lnTo>
                  <a:pt x="5029200" y="19050"/>
                </a:lnTo>
                <a:lnTo>
                  <a:pt x="5029200" y="0"/>
                </a:lnTo>
                <a:close/>
              </a:path>
            </a:pathLst>
          </a:custGeom>
          <a:solidFill>
            <a:srgbClr val="2B0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88025" y="2373312"/>
            <a:ext cx="5003800" cy="9029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55" dirty="0">
                <a:solidFill>
                  <a:srgbClr val="E5E0DF"/>
                </a:solidFill>
                <a:latin typeface="Tahoma"/>
                <a:cs typeface="Tahoma"/>
              </a:rPr>
              <a:t>Practical</a:t>
            </a:r>
            <a:r>
              <a:rPr sz="1650" b="1" spc="-120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5E0DF"/>
                </a:solidFill>
                <a:latin typeface="Tahoma"/>
                <a:cs typeface="Tahoma"/>
              </a:rPr>
              <a:t>Integration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-60" dirty="0">
                <a:solidFill>
                  <a:srgbClr val="E5E0DF"/>
                </a:solidFill>
                <a:latin typeface="Verdana"/>
                <a:cs typeface="Verdana"/>
              </a:rPr>
              <a:t>Connecting</a:t>
            </a:r>
            <a:r>
              <a:rPr sz="1350" spc="-100" dirty="0">
                <a:solidFill>
                  <a:srgbClr val="E5E0DF"/>
                </a:solidFill>
                <a:latin typeface="Verdana"/>
                <a:cs typeface="Verdana"/>
              </a:rPr>
              <a:t> automation</a:t>
            </a:r>
            <a:r>
              <a:rPr sz="1350" spc="-9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frameworks</a:t>
            </a:r>
            <a:r>
              <a:rPr sz="1350" spc="-9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5E0DF"/>
                </a:solidFill>
                <a:latin typeface="Verdana"/>
                <a:cs typeface="Verdana"/>
              </a:rPr>
              <a:t>with</a:t>
            </a:r>
            <a:r>
              <a:rPr sz="1350" spc="-9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5E0DF"/>
                </a:solidFill>
                <a:latin typeface="Verdana"/>
                <a:cs typeface="Verdana"/>
              </a:rPr>
              <a:t>issue</a:t>
            </a:r>
            <a:r>
              <a:rPr sz="1350" spc="-9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tracking</a:t>
            </a:r>
            <a:r>
              <a:rPr sz="1350" spc="-9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E5E0DF"/>
                </a:solidFill>
                <a:latin typeface="Verdana"/>
                <a:cs typeface="Verdana"/>
              </a:rPr>
              <a:t>systems </a:t>
            </a:r>
            <a:r>
              <a:rPr sz="1350" spc="-60" dirty="0">
                <a:solidFill>
                  <a:srgbClr val="E5E0DF"/>
                </a:solidFill>
                <a:latin typeface="Verdana"/>
                <a:cs typeface="Verdana"/>
              </a:rPr>
              <a:t>for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5E0DF"/>
                </a:solidFill>
                <a:latin typeface="Verdana"/>
                <a:cs typeface="Verdana"/>
              </a:rPr>
              <a:t>seamless</a:t>
            </a:r>
            <a:r>
              <a:rPr sz="1350" spc="-10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Verdana"/>
                <a:cs typeface="Verdana"/>
              </a:rPr>
              <a:t>workflows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0075" y="3886200"/>
            <a:ext cx="5029200" cy="19050"/>
          </a:xfrm>
          <a:custGeom>
            <a:avLst/>
            <a:gdLst/>
            <a:ahLst/>
            <a:cxnLst/>
            <a:rect l="l" t="t" r="r" b="b"/>
            <a:pathLst>
              <a:path w="5029200" h="19050">
                <a:moveTo>
                  <a:pt x="5029200" y="0"/>
                </a:moveTo>
                <a:lnTo>
                  <a:pt x="0" y="0"/>
                </a:lnTo>
                <a:lnTo>
                  <a:pt x="0" y="19050"/>
                </a:lnTo>
                <a:lnTo>
                  <a:pt x="5029200" y="19050"/>
                </a:lnTo>
                <a:lnTo>
                  <a:pt x="5029200" y="0"/>
                </a:lnTo>
                <a:close/>
              </a:path>
            </a:pathLst>
          </a:custGeom>
          <a:solidFill>
            <a:srgbClr val="2B0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3379" y="1968500"/>
            <a:ext cx="4644390" cy="2917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solidFill>
                  <a:srgbClr val="E5E0DF"/>
                </a:solidFill>
                <a:latin typeface="Tahoma"/>
                <a:cs typeface="Tahoma"/>
              </a:rPr>
              <a:t>01</a:t>
            </a:r>
            <a:endParaRPr sz="1350">
              <a:latin typeface="Tahoma"/>
              <a:cs typeface="Tahoma"/>
            </a:endParaRPr>
          </a:p>
          <a:p>
            <a:pPr marL="26670">
              <a:lnSpc>
                <a:spcPct val="100000"/>
              </a:lnSpc>
              <a:spcBef>
                <a:spcPts val="1605"/>
              </a:spcBef>
            </a:pPr>
            <a:r>
              <a:rPr sz="1650" b="1" spc="-55" dirty="0">
                <a:solidFill>
                  <a:srgbClr val="E5E0DF"/>
                </a:solidFill>
                <a:latin typeface="Tahoma"/>
                <a:cs typeface="Tahoma"/>
              </a:rPr>
              <a:t>Tool</a:t>
            </a:r>
            <a:r>
              <a:rPr sz="1650" b="1" spc="-155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5E0DF"/>
                </a:solidFill>
                <a:latin typeface="Tahoma"/>
                <a:cs typeface="Tahoma"/>
              </a:rPr>
              <a:t>Foundations</a:t>
            </a:r>
            <a:endParaRPr sz="1650">
              <a:latin typeface="Tahoma"/>
              <a:cs typeface="Tahoma"/>
            </a:endParaRPr>
          </a:p>
          <a:p>
            <a:pPr marL="26670" marR="150495">
              <a:lnSpc>
                <a:spcPct val="134300"/>
              </a:lnSpc>
              <a:spcBef>
                <a:spcPts val="540"/>
              </a:spcBef>
            </a:pP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Understanding</a:t>
            </a:r>
            <a:r>
              <a:rPr sz="1350" spc="-8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E5E0DF"/>
                </a:solidFill>
                <a:latin typeface="Verdana"/>
                <a:cs typeface="Verdana"/>
              </a:rPr>
              <a:t>Selenium</a:t>
            </a: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E5E0DF"/>
                </a:solidFill>
                <a:latin typeface="Verdana"/>
                <a:cs typeface="Verdana"/>
              </a:rPr>
              <a:t>WebDriver,</a:t>
            </a: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5E0DF"/>
                </a:solidFill>
                <a:latin typeface="Verdana"/>
                <a:cs typeface="Verdana"/>
              </a:rPr>
              <a:t>JIRA</a:t>
            </a:r>
            <a:r>
              <a:rPr sz="1350" spc="-8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5E0DF"/>
                </a:solidFill>
                <a:latin typeface="Verdana"/>
                <a:cs typeface="Verdana"/>
              </a:rPr>
              <a:t>workflows,</a:t>
            </a: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Verdana"/>
                <a:cs typeface="Verdana"/>
              </a:rPr>
              <a:t>and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Bugzilla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5E0DF"/>
                </a:solidFill>
                <a:latin typeface="Verdana"/>
                <a:cs typeface="Verdana"/>
              </a:rPr>
              <a:t>bug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tracking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Verdana"/>
                <a:cs typeface="Verdana"/>
              </a:rPr>
              <a:t>essentials</a:t>
            </a:r>
            <a:endParaRPr sz="1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10"/>
              </a:spcBef>
            </a:pPr>
            <a:endParaRPr sz="1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350" spc="35" dirty="0">
                <a:solidFill>
                  <a:srgbClr val="E5E0DF"/>
                </a:solidFill>
                <a:latin typeface="Tahoma"/>
                <a:cs typeface="Tahoma"/>
              </a:rPr>
              <a:t>03</a:t>
            </a:r>
            <a:endParaRPr sz="1350">
              <a:latin typeface="Tahoma"/>
              <a:cs typeface="Tahoma"/>
            </a:endParaRPr>
          </a:p>
          <a:p>
            <a:pPr marL="26670">
              <a:lnSpc>
                <a:spcPct val="100000"/>
              </a:lnSpc>
              <a:spcBef>
                <a:spcPts val="1605"/>
              </a:spcBef>
            </a:pPr>
            <a:r>
              <a:rPr sz="1650" b="1" spc="-80" dirty="0">
                <a:solidFill>
                  <a:srgbClr val="E5E0DF"/>
                </a:solidFill>
                <a:latin typeface="Tahoma"/>
                <a:cs typeface="Tahoma"/>
              </a:rPr>
              <a:t>Real-</a:t>
            </a:r>
            <a:r>
              <a:rPr sz="1650" b="1" spc="-60" dirty="0">
                <a:solidFill>
                  <a:srgbClr val="E5E0DF"/>
                </a:solidFill>
                <a:latin typeface="Tahoma"/>
                <a:cs typeface="Tahoma"/>
              </a:rPr>
              <a:t>World</a:t>
            </a:r>
            <a:r>
              <a:rPr sz="1650" b="1" spc="-120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5E0DF"/>
                </a:solidFill>
                <a:latin typeface="Tahoma"/>
                <a:cs typeface="Tahoma"/>
              </a:rPr>
              <a:t>Examples</a:t>
            </a:r>
            <a:endParaRPr sz="1650">
              <a:latin typeface="Tahoma"/>
              <a:cs typeface="Tahoma"/>
            </a:endParaRPr>
          </a:p>
          <a:p>
            <a:pPr marL="26670" marR="5080">
              <a:lnSpc>
                <a:spcPct val="129600"/>
              </a:lnSpc>
              <a:spcBef>
                <a:spcPts val="620"/>
              </a:spcBef>
            </a:pPr>
            <a:r>
              <a:rPr sz="1350" spc="-65" dirty="0">
                <a:solidFill>
                  <a:srgbClr val="E5E0DF"/>
                </a:solidFill>
                <a:latin typeface="Verdana"/>
                <a:cs typeface="Verdana"/>
              </a:rPr>
              <a:t>Live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5E0DF"/>
                </a:solidFill>
                <a:latin typeface="Verdana"/>
                <a:cs typeface="Verdana"/>
              </a:rPr>
              <a:t>demonstrations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and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prototypes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you</a:t>
            </a:r>
            <a:r>
              <a:rPr sz="1350" spc="-10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E5E0DF"/>
                </a:solidFill>
                <a:latin typeface="Verdana"/>
                <a:cs typeface="Verdana"/>
              </a:rPr>
              <a:t>can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5E0DF"/>
                </a:solidFill>
                <a:latin typeface="Verdana"/>
                <a:cs typeface="Verdana"/>
              </a:rPr>
              <a:t>adapt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5E0DF"/>
                </a:solidFill>
                <a:latin typeface="Verdana"/>
                <a:cs typeface="Verdana"/>
              </a:rPr>
              <a:t>for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Verdana"/>
                <a:cs typeface="Verdana"/>
              </a:rPr>
              <a:t>your </a:t>
            </a:r>
            <a:r>
              <a:rPr sz="1350" spc="-10" dirty="0">
                <a:solidFill>
                  <a:srgbClr val="E5E0DF"/>
                </a:solidFill>
                <a:latin typeface="Verdana"/>
                <a:cs typeface="Verdana"/>
              </a:rPr>
              <a:t>projects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72099" y="3587750"/>
            <a:ext cx="23431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55" dirty="0">
                <a:solidFill>
                  <a:srgbClr val="E5E0DF"/>
                </a:solidFill>
                <a:latin typeface="Tahoma"/>
                <a:cs typeface="Tahoma"/>
              </a:rPr>
              <a:t>04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00725" y="3886200"/>
            <a:ext cx="5029200" cy="19050"/>
          </a:xfrm>
          <a:custGeom>
            <a:avLst/>
            <a:gdLst/>
            <a:ahLst/>
            <a:cxnLst/>
            <a:rect l="l" t="t" r="r" b="b"/>
            <a:pathLst>
              <a:path w="5029200" h="19050">
                <a:moveTo>
                  <a:pt x="5029200" y="0"/>
                </a:moveTo>
                <a:lnTo>
                  <a:pt x="0" y="0"/>
                </a:lnTo>
                <a:lnTo>
                  <a:pt x="0" y="19050"/>
                </a:lnTo>
                <a:lnTo>
                  <a:pt x="5029200" y="19050"/>
                </a:lnTo>
                <a:lnTo>
                  <a:pt x="5029200" y="0"/>
                </a:lnTo>
                <a:close/>
              </a:path>
            </a:pathLst>
          </a:custGeom>
          <a:solidFill>
            <a:srgbClr val="2B0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788025" y="3992562"/>
            <a:ext cx="4294505" cy="6267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35" dirty="0">
                <a:solidFill>
                  <a:srgbClr val="E5E0DF"/>
                </a:solidFill>
                <a:latin typeface="Tahoma"/>
                <a:cs typeface="Tahoma"/>
              </a:rPr>
              <a:t>Hands-</a:t>
            </a:r>
            <a:r>
              <a:rPr sz="1650" b="1" spc="-30" dirty="0">
                <a:solidFill>
                  <a:srgbClr val="E5E0DF"/>
                </a:solidFill>
                <a:latin typeface="Tahoma"/>
                <a:cs typeface="Tahoma"/>
              </a:rPr>
              <a:t>On</a:t>
            </a:r>
            <a:r>
              <a:rPr sz="1650" b="1" spc="-125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5E0DF"/>
                </a:solidFill>
                <a:latin typeface="Tahoma"/>
                <a:cs typeface="Tahoma"/>
              </a:rPr>
              <a:t>Practice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350" spc="-95" dirty="0">
                <a:solidFill>
                  <a:srgbClr val="E5E0DF"/>
                </a:solidFill>
                <a:latin typeface="Verdana"/>
                <a:cs typeface="Verdana"/>
              </a:rPr>
              <a:t>Interactive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5E0DF"/>
                </a:solidFill>
                <a:latin typeface="Verdana"/>
                <a:cs typeface="Verdana"/>
              </a:rPr>
              <a:t>exercises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5E0DF"/>
                </a:solidFill>
                <a:latin typeface="Verdana"/>
                <a:cs typeface="Verdana"/>
              </a:rPr>
              <a:t>to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build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E5E0DF"/>
                </a:solidFill>
                <a:latin typeface="Verdana"/>
                <a:cs typeface="Verdana"/>
              </a:rPr>
              <a:t>confidence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5E0DF"/>
                </a:solidFill>
                <a:latin typeface="Verdana"/>
                <a:cs typeface="Verdana"/>
              </a:rPr>
              <a:t>with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E5E0DF"/>
                </a:solidFill>
                <a:latin typeface="Verdana"/>
                <a:cs typeface="Verdana"/>
              </a:rPr>
              <a:t>each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Verdana"/>
                <a:cs typeface="Verdana"/>
              </a:rPr>
              <a:t>tool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7E1E205-2015-986C-8195-2E7F3598B5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3160" t="-114902" r="-243160" b="-114902"/>
          <a:stretch>
            <a:fillRect/>
          </a:stretch>
        </p:blipFill>
        <p:spPr>
          <a:xfrm>
            <a:off x="8572500" y="4835921"/>
            <a:ext cx="2857500" cy="1607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08"/>
    </mc:Choice>
    <mc:Fallback>
      <p:transition spd="slow" advTm="53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772775" cy="6436995"/>
          </a:xfrm>
          <a:custGeom>
            <a:avLst/>
            <a:gdLst/>
            <a:ahLst/>
            <a:cxnLst/>
            <a:rect l="l" t="t" r="r" b="b"/>
            <a:pathLst>
              <a:path w="10772775" h="6436995">
                <a:moveTo>
                  <a:pt x="10772340" y="0"/>
                </a:moveTo>
                <a:lnTo>
                  <a:pt x="0" y="0"/>
                </a:lnTo>
                <a:lnTo>
                  <a:pt x="0" y="6436473"/>
                </a:lnTo>
                <a:lnTo>
                  <a:pt x="10772340" y="6436473"/>
                </a:lnTo>
                <a:lnTo>
                  <a:pt x="10772340" y="0"/>
                </a:lnTo>
                <a:close/>
              </a:path>
            </a:pathLst>
          </a:custGeom>
          <a:solidFill>
            <a:srgbClr val="26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2847" y="427170"/>
            <a:ext cx="4462145" cy="4133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50" spc="-125" dirty="0"/>
              <a:t>Selenium</a:t>
            </a:r>
            <a:r>
              <a:rPr sz="2550" spc="-254" dirty="0"/>
              <a:t> </a:t>
            </a:r>
            <a:r>
              <a:rPr sz="2550" spc="-130" dirty="0"/>
              <a:t>WebDriver</a:t>
            </a:r>
            <a:r>
              <a:rPr sz="2550" spc="-254" dirty="0"/>
              <a:t> </a:t>
            </a:r>
            <a:r>
              <a:rPr sz="2550" spc="-125" dirty="0"/>
              <a:t>in</a:t>
            </a:r>
            <a:r>
              <a:rPr sz="2550" spc="-254" dirty="0"/>
              <a:t> </a:t>
            </a:r>
            <a:r>
              <a:rPr sz="2550" spc="-40" dirty="0"/>
              <a:t>Action</a:t>
            </a:r>
            <a:endParaRPr sz="2550"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7599" y="2240288"/>
            <a:ext cx="101600" cy="12065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01455" y="3097048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502" y="0"/>
                </a:moveTo>
                <a:lnTo>
                  <a:pt x="23359" y="0"/>
                </a:lnTo>
                <a:lnTo>
                  <a:pt x="19922" y="682"/>
                </a:lnTo>
                <a:lnTo>
                  <a:pt x="0" y="23352"/>
                </a:lnTo>
                <a:lnTo>
                  <a:pt x="0" y="30497"/>
                </a:lnTo>
                <a:lnTo>
                  <a:pt x="23359" y="53861"/>
                </a:lnTo>
                <a:lnTo>
                  <a:pt x="30502" y="53861"/>
                </a:lnTo>
                <a:lnTo>
                  <a:pt x="53861" y="30497"/>
                </a:lnTo>
                <a:lnTo>
                  <a:pt x="53861" y="26930"/>
                </a:lnTo>
                <a:lnTo>
                  <a:pt x="53861" y="23352"/>
                </a:lnTo>
                <a:lnTo>
                  <a:pt x="33938" y="682"/>
                </a:lnTo>
                <a:lnTo>
                  <a:pt x="30502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1455" y="3411241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502" y="0"/>
                </a:moveTo>
                <a:lnTo>
                  <a:pt x="23359" y="0"/>
                </a:lnTo>
                <a:lnTo>
                  <a:pt x="19922" y="682"/>
                </a:lnTo>
                <a:lnTo>
                  <a:pt x="0" y="23352"/>
                </a:lnTo>
                <a:lnTo>
                  <a:pt x="0" y="30497"/>
                </a:lnTo>
                <a:lnTo>
                  <a:pt x="23359" y="53861"/>
                </a:lnTo>
                <a:lnTo>
                  <a:pt x="30502" y="53861"/>
                </a:lnTo>
                <a:lnTo>
                  <a:pt x="53861" y="30497"/>
                </a:lnTo>
                <a:lnTo>
                  <a:pt x="53861" y="26930"/>
                </a:lnTo>
                <a:lnTo>
                  <a:pt x="53861" y="23352"/>
                </a:lnTo>
                <a:lnTo>
                  <a:pt x="33938" y="682"/>
                </a:lnTo>
                <a:lnTo>
                  <a:pt x="30502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1455" y="3725435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502" y="0"/>
                </a:moveTo>
                <a:lnTo>
                  <a:pt x="23359" y="0"/>
                </a:lnTo>
                <a:lnTo>
                  <a:pt x="19922" y="682"/>
                </a:lnTo>
                <a:lnTo>
                  <a:pt x="0" y="23352"/>
                </a:lnTo>
                <a:lnTo>
                  <a:pt x="0" y="30497"/>
                </a:lnTo>
                <a:lnTo>
                  <a:pt x="23359" y="53861"/>
                </a:lnTo>
                <a:lnTo>
                  <a:pt x="30502" y="53861"/>
                </a:lnTo>
                <a:lnTo>
                  <a:pt x="53861" y="30497"/>
                </a:lnTo>
                <a:lnTo>
                  <a:pt x="53861" y="26930"/>
                </a:lnTo>
                <a:lnTo>
                  <a:pt x="53861" y="23352"/>
                </a:lnTo>
                <a:lnTo>
                  <a:pt x="33938" y="682"/>
                </a:lnTo>
                <a:lnTo>
                  <a:pt x="30502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1455" y="4039628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502" y="0"/>
                </a:moveTo>
                <a:lnTo>
                  <a:pt x="23359" y="0"/>
                </a:lnTo>
                <a:lnTo>
                  <a:pt x="19922" y="682"/>
                </a:lnTo>
                <a:lnTo>
                  <a:pt x="0" y="23352"/>
                </a:lnTo>
                <a:lnTo>
                  <a:pt x="0" y="30497"/>
                </a:lnTo>
                <a:lnTo>
                  <a:pt x="23359" y="53861"/>
                </a:lnTo>
                <a:lnTo>
                  <a:pt x="30502" y="53861"/>
                </a:lnTo>
                <a:lnTo>
                  <a:pt x="53861" y="30497"/>
                </a:lnTo>
                <a:lnTo>
                  <a:pt x="53861" y="26930"/>
                </a:lnTo>
                <a:lnTo>
                  <a:pt x="53861" y="23352"/>
                </a:lnTo>
                <a:lnTo>
                  <a:pt x="33938" y="682"/>
                </a:lnTo>
                <a:lnTo>
                  <a:pt x="30502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0" dirty="0"/>
              <a:t>Core</a:t>
            </a:r>
            <a:r>
              <a:rPr spc="-160" dirty="0"/>
              <a:t> </a:t>
            </a:r>
            <a:r>
              <a:rPr spc="-10" dirty="0"/>
              <a:t>Capabilities</a:t>
            </a:r>
          </a:p>
          <a:p>
            <a:pPr marL="12700" marR="5080">
              <a:lnSpc>
                <a:spcPct val="134300"/>
              </a:lnSpc>
              <a:spcBef>
                <a:spcPts val="1025"/>
              </a:spcBef>
            </a:pPr>
            <a:r>
              <a:rPr sz="1250" b="0" spc="-75" dirty="0">
                <a:solidFill>
                  <a:srgbClr val="E5E0DF"/>
                </a:solidFill>
                <a:latin typeface="Verdana"/>
                <a:cs typeface="Verdana"/>
              </a:rPr>
              <a:t>Selenium</a:t>
            </a:r>
            <a:r>
              <a:rPr sz="1250" b="0" spc="-70" dirty="0">
                <a:solidFill>
                  <a:srgbClr val="E5E0DF"/>
                </a:solidFill>
                <a:latin typeface="Verdana"/>
                <a:cs typeface="Verdana"/>
              </a:rPr>
              <a:t> WebDriver </a:t>
            </a:r>
            <a:r>
              <a:rPr sz="1250" b="0" spc="-50" dirty="0">
                <a:solidFill>
                  <a:srgbClr val="E5E0DF"/>
                </a:solidFill>
                <a:latin typeface="Verdana"/>
                <a:cs typeface="Verdana"/>
              </a:rPr>
              <a:t>enables</a:t>
            </a:r>
            <a:r>
              <a:rPr sz="1250" b="0" spc="-7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55" dirty="0">
                <a:solidFill>
                  <a:srgbClr val="E5E0DF"/>
                </a:solidFill>
                <a:latin typeface="Verdana"/>
                <a:cs typeface="Verdana"/>
              </a:rPr>
              <a:t>browser</a:t>
            </a:r>
            <a:r>
              <a:rPr sz="1250" b="0" spc="-6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80" dirty="0">
                <a:solidFill>
                  <a:srgbClr val="E5E0DF"/>
                </a:solidFill>
                <a:latin typeface="Verdana"/>
                <a:cs typeface="Verdana"/>
              </a:rPr>
              <a:t>automation</a:t>
            </a:r>
            <a:r>
              <a:rPr sz="1250" b="0" spc="-7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35" dirty="0">
                <a:solidFill>
                  <a:srgbClr val="E5E0DF"/>
                </a:solidFill>
                <a:latin typeface="Verdana"/>
                <a:cs typeface="Verdana"/>
              </a:rPr>
              <a:t>across</a:t>
            </a:r>
            <a:r>
              <a:rPr sz="1250" b="0" spc="-7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75" dirty="0">
                <a:solidFill>
                  <a:srgbClr val="E5E0DF"/>
                </a:solidFill>
                <a:latin typeface="Verdana"/>
                <a:cs typeface="Verdana"/>
              </a:rPr>
              <a:t>Chrome,</a:t>
            </a:r>
            <a:r>
              <a:rPr sz="1250" b="0" spc="-6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10" dirty="0">
                <a:solidFill>
                  <a:srgbClr val="E5E0DF"/>
                </a:solidFill>
                <a:latin typeface="Verdana"/>
                <a:cs typeface="Verdana"/>
              </a:rPr>
              <a:t>Firefox, </a:t>
            </a:r>
            <a:r>
              <a:rPr sz="1250" b="0" spc="-70" dirty="0">
                <a:solidFill>
                  <a:srgbClr val="E5E0DF"/>
                </a:solidFill>
                <a:latin typeface="Verdana"/>
                <a:cs typeface="Verdana"/>
              </a:rPr>
              <a:t>Safari,</a:t>
            </a:r>
            <a:r>
              <a:rPr sz="1250" b="0" spc="-10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55" dirty="0">
                <a:solidFill>
                  <a:srgbClr val="E5E0DF"/>
                </a:solidFill>
                <a:latin typeface="Verdana"/>
                <a:cs typeface="Verdana"/>
              </a:rPr>
              <a:t>and</a:t>
            </a:r>
            <a:r>
              <a:rPr sz="1250" b="0" spc="-9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55" dirty="0">
                <a:solidFill>
                  <a:srgbClr val="E5E0DF"/>
                </a:solidFill>
                <a:latin typeface="Verdana"/>
                <a:cs typeface="Verdana"/>
              </a:rPr>
              <a:t>Edge.</a:t>
            </a:r>
            <a:r>
              <a:rPr sz="1250" b="0" spc="-9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140" dirty="0">
                <a:solidFill>
                  <a:srgbClr val="E5E0DF"/>
                </a:solidFill>
                <a:latin typeface="Verdana"/>
                <a:cs typeface="Verdana"/>
              </a:rPr>
              <a:t>It</a:t>
            </a:r>
            <a:r>
              <a:rPr sz="1250" b="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50" dirty="0">
                <a:solidFill>
                  <a:srgbClr val="E5E0DF"/>
                </a:solidFill>
                <a:latin typeface="Verdana"/>
                <a:cs typeface="Verdana"/>
              </a:rPr>
              <a:t>supports</a:t>
            </a:r>
            <a:r>
              <a:rPr sz="1250" b="0" spc="-9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70" dirty="0">
                <a:solidFill>
                  <a:srgbClr val="E5E0DF"/>
                </a:solidFill>
                <a:latin typeface="Verdana"/>
                <a:cs typeface="Verdana"/>
              </a:rPr>
              <a:t>multiple</a:t>
            </a:r>
            <a:r>
              <a:rPr sz="1250" b="0" spc="-9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75" dirty="0">
                <a:solidFill>
                  <a:srgbClr val="E5E0DF"/>
                </a:solidFill>
                <a:latin typeface="Verdana"/>
                <a:cs typeface="Verdana"/>
              </a:rPr>
              <a:t>programming</a:t>
            </a:r>
            <a:r>
              <a:rPr sz="1250" b="0" spc="-9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55" dirty="0">
                <a:solidFill>
                  <a:srgbClr val="E5E0DF"/>
                </a:solidFill>
                <a:latin typeface="Verdana"/>
                <a:cs typeface="Verdana"/>
              </a:rPr>
              <a:t>languages</a:t>
            </a:r>
            <a:r>
              <a:rPr sz="1250" b="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10" dirty="0">
                <a:solidFill>
                  <a:srgbClr val="E5E0DF"/>
                </a:solidFill>
                <a:latin typeface="Verdana"/>
                <a:cs typeface="Verdana"/>
              </a:rPr>
              <a:t>including </a:t>
            </a:r>
            <a:r>
              <a:rPr sz="1250" b="0" spc="-40" dirty="0">
                <a:solidFill>
                  <a:srgbClr val="E5E0DF"/>
                </a:solidFill>
                <a:latin typeface="Verdana"/>
                <a:cs typeface="Verdana"/>
              </a:rPr>
              <a:t>Java,</a:t>
            </a:r>
            <a:r>
              <a:rPr sz="1250" b="0" spc="-12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60" dirty="0">
                <a:solidFill>
                  <a:srgbClr val="E5E0DF"/>
                </a:solidFill>
                <a:latin typeface="Verdana"/>
                <a:cs typeface="Verdana"/>
              </a:rPr>
              <a:t>Python,</a:t>
            </a:r>
            <a:r>
              <a:rPr sz="1250" b="0" spc="-114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50" dirty="0">
                <a:solidFill>
                  <a:srgbClr val="E5E0DF"/>
                </a:solidFill>
                <a:latin typeface="Verdana"/>
                <a:cs typeface="Verdana"/>
              </a:rPr>
              <a:t>C</a:t>
            </a:r>
            <a:r>
              <a:rPr sz="1250" b="0" spc="36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95" dirty="0">
                <a:solidFill>
                  <a:srgbClr val="E5E0DF"/>
                </a:solidFill>
                <a:latin typeface="Verdana"/>
                <a:cs typeface="Verdana"/>
              </a:rPr>
              <a:t>,</a:t>
            </a:r>
            <a:r>
              <a:rPr sz="1250" b="0" spc="-114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55" dirty="0">
                <a:solidFill>
                  <a:srgbClr val="E5E0DF"/>
                </a:solidFill>
                <a:latin typeface="Verdana"/>
                <a:cs typeface="Verdana"/>
              </a:rPr>
              <a:t>and</a:t>
            </a:r>
            <a:r>
              <a:rPr sz="1250" b="0" spc="-114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10" dirty="0">
                <a:solidFill>
                  <a:srgbClr val="E5E0DF"/>
                </a:solidFill>
                <a:latin typeface="Verdana"/>
                <a:cs typeface="Verdana"/>
              </a:rPr>
              <a:t>JavaScript.</a:t>
            </a:r>
            <a:endParaRPr sz="12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250" spc="-20" dirty="0">
                <a:solidFill>
                  <a:srgbClr val="E5E0DF"/>
                </a:solidFill>
              </a:rPr>
              <a:t>Key</a:t>
            </a:r>
            <a:r>
              <a:rPr sz="1250" spc="-75" dirty="0">
                <a:solidFill>
                  <a:srgbClr val="E5E0DF"/>
                </a:solidFill>
              </a:rPr>
              <a:t> </a:t>
            </a:r>
            <a:r>
              <a:rPr sz="1250" spc="-60" dirty="0">
                <a:solidFill>
                  <a:srgbClr val="E5E0DF"/>
                </a:solidFill>
              </a:rPr>
              <a:t>automation</a:t>
            </a:r>
            <a:r>
              <a:rPr sz="1250" spc="-75" dirty="0">
                <a:solidFill>
                  <a:srgbClr val="E5E0DF"/>
                </a:solidFill>
              </a:rPr>
              <a:t> </a:t>
            </a:r>
            <a:r>
              <a:rPr sz="1250" spc="-10" dirty="0">
                <a:solidFill>
                  <a:srgbClr val="E5E0DF"/>
                </a:solidFill>
              </a:rPr>
              <a:t>patterns:</a:t>
            </a:r>
            <a:endParaRPr sz="1250"/>
          </a:p>
          <a:p>
            <a:pPr marL="270510" marR="1266825">
              <a:lnSpc>
                <a:spcPct val="164900"/>
              </a:lnSpc>
              <a:spcBef>
                <a:spcPts val="710"/>
              </a:spcBef>
            </a:pPr>
            <a:r>
              <a:rPr sz="1250" b="0" spc="-75" dirty="0">
                <a:solidFill>
                  <a:srgbClr val="E5E0DF"/>
                </a:solidFill>
                <a:latin typeface="Verdana"/>
                <a:cs typeface="Verdana"/>
              </a:rPr>
              <a:t>Element</a:t>
            </a:r>
            <a:r>
              <a:rPr sz="1250" b="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50" dirty="0">
                <a:solidFill>
                  <a:srgbClr val="E5E0DF"/>
                </a:solidFill>
                <a:latin typeface="Verdana"/>
                <a:cs typeface="Verdana"/>
              </a:rPr>
              <a:t>location</a:t>
            </a:r>
            <a:r>
              <a:rPr sz="1250" b="0" spc="-9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50" dirty="0">
                <a:solidFill>
                  <a:srgbClr val="E5E0DF"/>
                </a:solidFill>
                <a:latin typeface="Verdana"/>
                <a:cs typeface="Verdana"/>
              </a:rPr>
              <a:t>using</a:t>
            </a:r>
            <a:r>
              <a:rPr sz="1250" b="0" spc="-9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60" dirty="0">
                <a:solidFill>
                  <a:srgbClr val="E5E0DF"/>
                </a:solidFill>
                <a:latin typeface="Verdana"/>
                <a:cs typeface="Verdana"/>
              </a:rPr>
              <a:t>XPath,</a:t>
            </a:r>
            <a:r>
              <a:rPr sz="1250" b="0" spc="-9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35" dirty="0">
                <a:solidFill>
                  <a:srgbClr val="E5E0DF"/>
                </a:solidFill>
                <a:latin typeface="Verdana"/>
                <a:cs typeface="Verdana"/>
              </a:rPr>
              <a:t>CSS</a:t>
            </a:r>
            <a:r>
              <a:rPr sz="1250" b="0" spc="-9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50" dirty="0">
                <a:solidFill>
                  <a:srgbClr val="E5E0DF"/>
                </a:solidFill>
                <a:latin typeface="Verdana"/>
                <a:cs typeface="Verdana"/>
              </a:rPr>
              <a:t>selectors,</a:t>
            </a:r>
            <a:r>
              <a:rPr sz="1250" b="0" spc="-9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55" dirty="0">
                <a:solidFill>
                  <a:srgbClr val="E5E0DF"/>
                </a:solidFill>
                <a:latin typeface="Verdana"/>
                <a:cs typeface="Verdana"/>
              </a:rPr>
              <a:t>and</a:t>
            </a:r>
            <a:r>
              <a:rPr sz="1250" b="0" spc="-9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25" dirty="0">
                <a:solidFill>
                  <a:srgbClr val="E5E0DF"/>
                </a:solidFill>
                <a:latin typeface="Verdana"/>
                <a:cs typeface="Verdana"/>
              </a:rPr>
              <a:t>IDs </a:t>
            </a:r>
            <a:r>
              <a:rPr sz="1250" b="0" spc="-35" dirty="0">
                <a:solidFill>
                  <a:srgbClr val="E5E0DF"/>
                </a:solidFill>
                <a:latin typeface="Verdana"/>
                <a:cs typeface="Verdana"/>
              </a:rPr>
              <a:t>User</a:t>
            </a:r>
            <a:r>
              <a:rPr sz="1250" b="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65" dirty="0">
                <a:solidFill>
                  <a:srgbClr val="E5E0DF"/>
                </a:solidFill>
                <a:latin typeface="Verdana"/>
                <a:cs typeface="Verdana"/>
              </a:rPr>
              <a:t>interaction</a:t>
            </a:r>
            <a:r>
              <a:rPr sz="1250" b="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70" dirty="0">
                <a:solidFill>
                  <a:srgbClr val="E5E0DF"/>
                </a:solidFill>
                <a:latin typeface="Verdana"/>
                <a:cs typeface="Verdana"/>
              </a:rPr>
              <a:t>simulation</a:t>
            </a:r>
            <a:r>
              <a:rPr sz="1250" b="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50" dirty="0">
                <a:solidFill>
                  <a:srgbClr val="E5E0DF"/>
                </a:solidFill>
                <a:latin typeface="Verdana"/>
                <a:cs typeface="Verdana"/>
              </a:rPr>
              <a:t>(clicks,</a:t>
            </a:r>
            <a:r>
              <a:rPr sz="1250" b="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65" dirty="0">
                <a:solidFill>
                  <a:srgbClr val="E5E0DF"/>
                </a:solidFill>
                <a:latin typeface="Verdana"/>
                <a:cs typeface="Verdana"/>
              </a:rPr>
              <a:t>typing,</a:t>
            </a:r>
            <a:r>
              <a:rPr sz="1250" b="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10" dirty="0">
                <a:solidFill>
                  <a:srgbClr val="E5E0DF"/>
                </a:solidFill>
                <a:latin typeface="Verdana"/>
                <a:cs typeface="Verdana"/>
              </a:rPr>
              <a:t>scrolling) </a:t>
            </a:r>
            <a:r>
              <a:rPr sz="1250" b="0" spc="-55" dirty="0">
                <a:solidFill>
                  <a:srgbClr val="E5E0DF"/>
                </a:solidFill>
                <a:latin typeface="Verdana"/>
                <a:cs typeface="Verdana"/>
              </a:rPr>
              <a:t>Explicit</a:t>
            </a:r>
            <a:r>
              <a:rPr sz="1250" b="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55" dirty="0">
                <a:solidFill>
                  <a:srgbClr val="E5E0DF"/>
                </a:solidFill>
                <a:latin typeface="Verdana"/>
                <a:cs typeface="Verdana"/>
              </a:rPr>
              <a:t>and</a:t>
            </a:r>
            <a:r>
              <a:rPr sz="1250" b="0" spc="-8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65" dirty="0">
                <a:solidFill>
                  <a:srgbClr val="E5E0DF"/>
                </a:solidFill>
                <a:latin typeface="Verdana"/>
                <a:cs typeface="Verdana"/>
              </a:rPr>
              <a:t>implicit</a:t>
            </a:r>
            <a:r>
              <a:rPr sz="1250" b="0" spc="-8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65" dirty="0">
                <a:solidFill>
                  <a:srgbClr val="E5E0DF"/>
                </a:solidFill>
                <a:latin typeface="Verdana"/>
                <a:cs typeface="Verdana"/>
              </a:rPr>
              <a:t>wait</a:t>
            </a:r>
            <a:r>
              <a:rPr sz="1250" b="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10" dirty="0">
                <a:solidFill>
                  <a:srgbClr val="E5E0DF"/>
                </a:solidFill>
                <a:latin typeface="Verdana"/>
                <a:cs typeface="Verdana"/>
              </a:rPr>
              <a:t>strategies</a:t>
            </a:r>
            <a:endParaRPr sz="1250">
              <a:latin typeface="Verdana"/>
              <a:cs typeface="Verdana"/>
            </a:endParaRPr>
          </a:p>
          <a:p>
            <a:pPr marL="270510">
              <a:lnSpc>
                <a:spcPct val="100000"/>
              </a:lnSpc>
              <a:spcBef>
                <a:spcPts val="969"/>
              </a:spcBef>
            </a:pPr>
            <a:r>
              <a:rPr sz="1250" b="0" spc="-55" dirty="0">
                <a:solidFill>
                  <a:srgbClr val="E5E0DF"/>
                </a:solidFill>
                <a:latin typeface="Verdana"/>
                <a:cs typeface="Verdana"/>
              </a:rPr>
              <a:t>Screenshot</a:t>
            </a:r>
            <a:r>
              <a:rPr sz="1250" b="0" spc="-9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55" dirty="0">
                <a:solidFill>
                  <a:srgbClr val="E5E0DF"/>
                </a:solidFill>
                <a:latin typeface="Verdana"/>
                <a:cs typeface="Verdana"/>
              </a:rPr>
              <a:t>capture</a:t>
            </a:r>
            <a:r>
              <a:rPr sz="1250" b="0" spc="-9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50" dirty="0">
                <a:solidFill>
                  <a:srgbClr val="E5E0DF"/>
                </a:solidFill>
                <a:latin typeface="Verdana"/>
                <a:cs typeface="Verdana"/>
              </a:rPr>
              <a:t>for</a:t>
            </a:r>
            <a:r>
              <a:rPr sz="1250" b="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70" dirty="0">
                <a:solidFill>
                  <a:srgbClr val="E5E0DF"/>
                </a:solidFill>
                <a:latin typeface="Verdana"/>
                <a:cs typeface="Verdana"/>
              </a:rPr>
              <a:t>test</a:t>
            </a:r>
            <a:r>
              <a:rPr sz="1250" b="0" spc="-9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b="0" spc="-10" dirty="0">
                <a:solidFill>
                  <a:srgbClr val="E5E0DF"/>
                </a:solidFill>
                <a:latin typeface="Verdana"/>
                <a:cs typeface="Verdana"/>
              </a:rPr>
              <a:t>evidence</a:t>
            </a:r>
            <a:endParaRPr sz="125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98059" y="1274727"/>
            <a:ext cx="3617710" cy="361771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582977" y="5010800"/>
            <a:ext cx="3086735" cy="806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6700"/>
              </a:lnSpc>
              <a:spcBef>
                <a:spcPts val="95"/>
              </a:spcBef>
            </a:pPr>
            <a:r>
              <a:rPr sz="1250" spc="-90" dirty="0">
                <a:solidFill>
                  <a:srgbClr val="E5E0DF"/>
                </a:solidFill>
                <a:latin typeface="Verdana"/>
                <a:cs typeface="Verdana"/>
              </a:rPr>
              <a:t>Example: </a:t>
            </a:r>
            <a:r>
              <a:rPr sz="1250" dirty="0">
                <a:solidFill>
                  <a:srgbClr val="E5E0DF"/>
                </a:solidFill>
                <a:latin typeface="Verdana"/>
                <a:cs typeface="Verdana"/>
              </a:rPr>
              <a:t>A</a:t>
            </a:r>
            <a:r>
              <a:rPr sz="125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spc="-45" dirty="0">
                <a:solidFill>
                  <a:srgbClr val="E5E0DF"/>
                </a:solidFill>
                <a:latin typeface="Verdana"/>
                <a:cs typeface="Verdana"/>
              </a:rPr>
              <a:t>typical</a:t>
            </a:r>
            <a:r>
              <a:rPr sz="1250" spc="-9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spc="-75" dirty="0">
                <a:solidFill>
                  <a:srgbClr val="E5E0DF"/>
                </a:solidFill>
                <a:latin typeface="Verdana"/>
                <a:cs typeface="Verdana"/>
              </a:rPr>
              <a:t>Selenium</a:t>
            </a:r>
            <a:r>
              <a:rPr sz="125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spc="-70" dirty="0">
                <a:solidFill>
                  <a:srgbClr val="E5E0DF"/>
                </a:solidFill>
                <a:latin typeface="Verdana"/>
                <a:cs typeface="Verdana"/>
              </a:rPr>
              <a:t>test</a:t>
            </a:r>
            <a:r>
              <a:rPr sz="125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E5E0DF"/>
                </a:solidFill>
                <a:latin typeface="Verdana"/>
                <a:cs typeface="Verdana"/>
              </a:rPr>
              <a:t>script </a:t>
            </a:r>
            <a:r>
              <a:rPr sz="1250" spc="-75" dirty="0">
                <a:solidFill>
                  <a:srgbClr val="E5E0DF"/>
                </a:solidFill>
                <a:latin typeface="Verdana"/>
                <a:cs typeface="Verdana"/>
              </a:rPr>
              <a:t>automates</a:t>
            </a:r>
            <a:r>
              <a:rPr sz="125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spc="-50" dirty="0">
                <a:solidFill>
                  <a:srgbClr val="E5E0DF"/>
                </a:solidFill>
                <a:latin typeface="Verdana"/>
                <a:cs typeface="Verdana"/>
              </a:rPr>
              <a:t>login</a:t>
            </a:r>
            <a:r>
              <a:rPr sz="125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spc="-65" dirty="0">
                <a:solidFill>
                  <a:srgbClr val="E5E0DF"/>
                </a:solidFill>
                <a:latin typeface="Verdana"/>
                <a:cs typeface="Verdana"/>
              </a:rPr>
              <a:t>validation</a:t>
            </a:r>
            <a:r>
              <a:rPr sz="125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spc="-35" dirty="0">
                <a:solidFill>
                  <a:srgbClr val="E5E0DF"/>
                </a:solidFill>
                <a:latin typeface="Verdana"/>
                <a:cs typeface="Verdana"/>
              </a:rPr>
              <a:t>across</a:t>
            </a:r>
            <a:r>
              <a:rPr sz="125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spc="-45" dirty="0">
                <a:solidFill>
                  <a:srgbClr val="E5E0DF"/>
                </a:solidFill>
                <a:latin typeface="Verdana"/>
                <a:cs typeface="Verdana"/>
              </a:rPr>
              <a:t>multiple </a:t>
            </a:r>
            <a:r>
              <a:rPr sz="1250" spc="-50" dirty="0">
                <a:solidFill>
                  <a:srgbClr val="E5E0DF"/>
                </a:solidFill>
                <a:latin typeface="Verdana"/>
                <a:cs typeface="Verdana"/>
              </a:rPr>
              <a:t>browsers</a:t>
            </a:r>
            <a:r>
              <a:rPr sz="1250" spc="-7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E5E0DF"/>
                </a:solidFill>
                <a:latin typeface="Verdana"/>
                <a:cs typeface="Verdana"/>
              </a:rPr>
              <a:t>simultaneously.</a:t>
            </a:r>
            <a:endParaRPr sz="1250">
              <a:latin typeface="Verdana"/>
              <a:cs typeface="Verdana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44BC9F5-1C62-5D07-D5A3-F309828726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43160" t="-114902" r="-243160" b="-114902"/>
          <a:stretch>
            <a:fillRect/>
          </a:stretch>
        </p:blipFill>
        <p:spPr>
          <a:xfrm>
            <a:off x="8572500" y="4835921"/>
            <a:ext cx="2857500" cy="1607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8"/>
    </mc:Choice>
    <mc:Fallback>
      <p:transition spd="slow" advTm="1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53"/>
            <a:ext cx="11430000" cy="21437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7375" y="2816225"/>
            <a:ext cx="57785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JIRA</a:t>
            </a:r>
            <a:r>
              <a:rPr spc="-280" dirty="0"/>
              <a:t> </a:t>
            </a:r>
            <a:r>
              <a:rPr spc="415" dirty="0"/>
              <a:t>s</a:t>
            </a:r>
            <a:r>
              <a:rPr spc="-275" dirty="0"/>
              <a:t> </a:t>
            </a:r>
            <a:r>
              <a:rPr spc="-120" dirty="0"/>
              <a:t>Bugzilla</a:t>
            </a:r>
            <a:r>
              <a:rPr spc="-275" dirty="0"/>
              <a:t> </a:t>
            </a:r>
            <a:r>
              <a:rPr spc="-195" dirty="0"/>
              <a:t>Integration</a:t>
            </a:r>
            <a:r>
              <a:rPr spc="-280" dirty="0"/>
              <a:t> </a:t>
            </a:r>
            <a:r>
              <a:rPr spc="-90" dirty="0"/>
              <a:t>Workflow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4717" y="3518892"/>
            <a:ext cx="10240645" cy="696595"/>
            <a:chOff x="594717" y="3518892"/>
            <a:chExt cx="10240645" cy="696595"/>
          </a:xfrm>
        </p:grpSpPr>
        <p:sp>
          <p:nvSpPr>
            <p:cNvPr id="5" name="object 5"/>
            <p:cNvSpPr/>
            <p:nvPr/>
          </p:nvSpPr>
          <p:spPr>
            <a:xfrm>
              <a:off x="600075" y="3524250"/>
              <a:ext cx="3409950" cy="685800"/>
            </a:xfrm>
            <a:custGeom>
              <a:avLst/>
              <a:gdLst/>
              <a:ahLst/>
              <a:cxnLst/>
              <a:rect l="l" t="t" r="r" b="b"/>
              <a:pathLst>
                <a:path w="3409950" h="685800">
                  <a:moveTo>
                    <a:pt x="3238500" y="0"/>
                  </a:moveTo>
                  <a:lnTo>
                    <a:pt x="0" y="0"/>
                  </a:lnTo>
                  <a:lnTo>
                    <a:pt x="171450" y="342900"/>
                  </a:lnTo>
                  <a:lnTo>
                    <a:pt x="0" y="685800"/>
                  </a:lnTo>
                  <a:lnTo>
                    <a:pt x="3238500" y="685800"/>
                  </a:lnTo>
                  <a:lnTo>
                    <a:pt x="3409950" y="342900"/>
                  </a:lnTo>
                  <a:lnTo>
                    <a:pt x="3238500" y="0"/>
                  </a:lnTo>
                  <a:close/>
                </a:path>
              </a:pathLst>
            </a:custGeom>
            <a:solidFill>
              <a:srgbClr val="100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0075" y="3524250"/>
              <a:ext cx="3409950" cy="685800"/>
            </a:xfrm>
            <a:custGeom>
              <a:avLst/>
              <a:gdLst/>
              <a:ahLst/>
              <a:cxnLst/>
              <a:rect l="l" t="t" r="r" b="b"/>
              <a:pathLst>
                <a:path w="3409950" h="685800">
                  <a:moveTo>
                    <a:pt x="3238500" y="0"/>
                  </a:moveTo>
                  <a:lnTo>
                    <a:pt x="3409950" y="342900"/>
                  </a:lnTo>
                  <a:lnTo>
                    <a:pt x="3238500" y="685800"/>
                  </a:lnTo>
                  <a:lnTo>
                    <a:pt x="0" y="685800"/>
                  </a:lnTo>
                  <a:lnTo>
                    <a:pt x="171450" y="342900"/>
                  </a:lnTo>
                  <a:lnTo>
                    <a:pt x="0" y="0"/>
                  </a:lnTo>
                  <a:lnTo>
                    <a:pt x="3238500" y="0"/>
                  </a:lnTo>
                  <a:close/>
                </a:path>
              </a:pathLst>
            </a:custGeom>
            <a:ln w="10715">
              <a:solidFill>
                <a:srgbClr val="2A1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3645" y="3728104"/>
              <a:ext cx="246639" cy="2685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10025" y="3524250"/>
              <a:ext cx="3409950" cy="685800"/>
            </a:xfrm>
            <a:custGeom>
              <a:avLst/>
              <a:gdLst/>
              <a:ahLst/>
              <a:cxnLst/>
              <a:rect l="l" t="t" r="r" b="b"/>
              <a:pathLst>
                <a:path w="3409950" h="685800">
                  <a:moveTo>
                    <a:pt x="3238500" y="0"/>
                  </a:moveTo>
                  <a:lnTo>
                    <a:pt x="0" y="0"/>
                  </a:lnTo>
                  <a:lnTo>
                    <a:pt x="171450" y="342900"/>
                  </a:lnTo>
                  <a:lnTo>
                    <a:pt x="0" y="685800"/>
                  </a:lnTo>
                  <a:lnTo>
                    <a:pt x="3238500" y="685800"/>
                  </a:lnTo>
                  <a:lnTo>
                    <a:pt x="3409950" y="342900"/>
                  </a:lnTo>
                  <a:lnTo>
                    <a:pt x="3238500" y="0"/>
                  </a:lnTo>
                  <a:close/>
                </a:path>
              </a:pathLst>
            </a:custGeom>
            <a:solidFill>
              <a:srgbClr val="100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10025" y="3524250"/>
              <a:ext cx="3409950" cy="685800"/>
            </a:xfrm>
            <a:custGeom>
              <a:avLst/>
              <a:gdLst/>
              <a:ahLst/>
              <a:cxnLst/>
              <a:rect l="l" t="t" r="r" b="b"/>
              <a:pathLst>
                <a:path w="3409950" h="685800">
                  <a:moveTo>
                    <a:pt x="3238500" y="0"/>
                  </a:moveTo>
                  <a:lnTo>
                    <a:pt x="3409950" y="342900"/>
                  </a:lnTo>
                  <a:lnTo>
                    <a:pt x="3238500" y="685800"/>
                  </a:lnTo>
                  <a:lnTo>
                    <a:pt x="0" y="685800"/>
                  </a:lnTo>
                  <a:lnTo>
                    <a:pt x="171450" y="342900"/>
                  </a:lnTo>
                  <a:lnTo>
                    <a:pt x="0" y="0"/>
                  </a:lnTo>
                  <a:lnTo>
                    <a:pt x="3238500" y="0"/>
                  </a:lnTo>
                  <a:close/>
                </a:path>
              </a:pathLst>
            </a:custGeom>
            <a:ln w="10715">
              <a:solidFill>
                <a:srgbClr val="2A1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11707" y="3727942"/>
              <a:ext cx="215931" cy="2687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419975" y="3524250"/>
              <a:ext cx="3409950" cy="685800"/>
            </a:xfrm>
            <a:custGeom>
              <a:avLst/>
              <a:gdLst/>
              <a:ahLst/>
              <a:cxnLst/>
              <a:rect l="l" t="t" r="r" b="b"/>
              <a:pathLst>
                <a:path w="3409950" h="685800">
                  <a:moveTo>
                    <a:pt x="3238500" y="0"/>
                  </a:moveTo>
                  <a:lnTo>
                    <a:pt x="0" y="0"/>
                  </a:lnTo>
                  <a:lnTo>
                    <a:pt x="171450" y="342900"/>
                  </a:lnTo>
                  <a:lnTo>
                    <a:pt x="0" y="685800"/>
                  </a:lnTo>
                  <a:lnTo>
                    <a:pt x="3238500" y="685800"/>
                  </a:lnTo>
                  <a:lnTo>
                    <a:pt x="3409950" y="342900"/>
                  </a:lnTo>
                  <a:lnTo>
                    <a:pt x="3238500" y="0"/>
                  </a:lnTo>
                  <a:close/>
                </a:path>
              </a:pathLst>
            </a:custGeom>
            <a:solidFill>
              <a:srgbClr val="100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19975" y="3524250"/>
              <a:ext cx="3409950" cy="685800"/>
            </a:xfrm>
            <a:custGeom>
              <a:avLst/>
              <a:gdLst/>
              <a:ahLst/>
              <a:cxnLst/>
              <a:rect l="l" t="t" r="r" b="b"/>
              <a:pathLst>
                <a:path w="3409950" h="685800">
                  <a:moveTo>
                    <a:pt x="3238500" y="0"/>
                  </a:moveTo>
                  <a:lnTo>
                    <a:pt x="3409950" y="342900"/>
                  </a:lnTo>
                  <a:lnTo>
                    <a:pt x="3238500" y="685800"/>
                  </a:lnTo>
                  <a:lnTo>
                    <a:pt x="0" y="685800"/>
                  </a:lnTo>
                  <a:lnTo>
                    <a:pt x="171450" y="342900"/>
                  </a:lnTo>
                  <a:lnTo>
                    <a:pt x="0" y="0"/>
                  </a:lnTo>
                  <a:lnTo>
                    <a:pt x="3238500" y="0"/>
                  </a:lnTo>
                  <a:close/>
                </a:path>
              </a:pathLst>
            </a:custGeom>
            <a:ln w="10715">
              <a:solidFill>
                <a:srgbClr val="2A1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95430" y="3743447"/>
              <a:ext cx="268563" cy="2376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58825" y="4364037"/>
            <a:ext cx="2783840" cy="9029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40" dirty="0">
                <a:solidFill>
                  <a:srgbClr val="E5E0DF"/>
                </a:solidFill>
                <a:latin typeface="Tahoma"/>
                <a:cs typeface="Tahoma"/>
              </a:rPr>
              <a:t>Defect</a:t>
            </a:r>
            <a:r>
              <a:rPr sz="1650" b="1" spc="-155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5E0DF"/>
                </a:solidFill>
                <a:latin typeface="Tahoma"/>
                <a:cs typeface="Tahoma"/>
              </a:rPr>
              <a:t>Discovery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-90" dirty="0">
                <a:solidFill>
                  <a:srgbClr val="E5E0DF"/>
                </a:solidFill>
                <a:latin typeface="Verdana"/>
                <a:cs typeface="Verdana"/>
              </a:rPr>
              <a:t>Automated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tests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5E0DF"/>
                </a:solidFill>
                <a:latin typeface="Verdana"/>
                <a:cs typeface="Verdana"/>
              </a:rPr>
              <a:t>detect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failures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Verdana"/>
                <a:cs typeface="Verdana"/>
              </a:rPr>
              <a:t>and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capture</a:t>
            </a:r>
            <a:r>
              <a:rPr sz="135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detailed</a:t>
            </a:r>
            <a:r>
              <a:rPr sz="1350" spc="-8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Verdana"/>
                <a:cs typeface="Verdana"/>
              </a:rPr>
              <a:t>logs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68775" y="4364037"/>
            <a:ext cx="3009900" cy="11696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40" dirty="0">
                <a:solidFill>
                  <a:srgbClr val="E5E0DF"/>
                </a:solidFill>
                <a:latin typeface="Tahoma"/>
                <a:cs typeface="Tahoma"/>
              </a:rPr>
              <a:t>Auto-</a:t>
            </a:r>
            <a:r>
              <a:rPr sz="1650" b="1" spc="-10" dirty="0">
                <a:solidFill>
                  <a:srgbClr val="E5E0DF"/>
                </a:solidFill>
                <a:latin typeface="Tahoma"/>
                <a:cs typeface="Tahoma"/>
              </a:rPr>
              <a:t>Logging</a:t>
            </a:r>
            <a:endParaRPr sz="1650">
              <a:latin typeface="Tahoma"/>
              <a:cs typeface="Tahoma"/>
            </a:endParaRPr>
          </a:p>
          <a:p>
            <a:pPr marL="12700" marR="5080" algn="just">
              <a:lnSpc>
                <a:spcPct val="131900"/>
              </a:lnSpc>
              <a:spcBef>
                <a:spcPts val="580"/>
              </a:spcBef>
            </a:pPr>
            <a:r>
              <a:rPr sz="1350" spc="-100" dirty="0">
                <a:solidFill>
                  <a:srgbClr val="E5E0DF"/>
                </a:solidFill>
                <a:latin typeface="Verdana"/>
                <a:cs typeface="Verdana"/>
              </a:rPr>
              <a:t>Test</a:t>
            </a:r>
            <a:r>
              <a:rPr sz="1350" spc="-2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E5E0DF"/>
                </a:solidFill>
                <a:latin typeface="Verdana"/>
                <a:cs typeface="Verdana"/>
              </a:rPr>
              <a:t>frameworks</a:t>
            </a:r>
            <a:r>
              <a:rPr sz="1350" spc="1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5E0DF"/>
                </a:solidFill>
                <a:latin typeface="Verdana"/>
                <a:cs typeface="Verdana"/>
              </a:rPr>
              <a:t>create</a:t>
            </a:r>
            <a:r>
              <a:rPr sz="1350" spc="1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E5E0DF"/>
                </a:solidFill>
                <a:latin typeface="Verdana"/>
                <a:cs typeface="Verdana"/>
              </a:rPr>
              <a:t>tickets</a:t>
            </a:r>
            <a:r>
              <a:rPr sz="1350" spc="1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70" dirty="0">
                <a:solidFill>
                  <a:srgbClr val="E5E0DF"/>
                </a:solidFill>
                <a:latin typeface="Verdana"/>
                <a:cs typeface="Verdana"/>
              </a:rPr>
              <a:t>in</a:t>
            </a:r>
            <a:r>
              <a:rPr sz="1350" spc="5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Verdana"/>
                <a:cs typeface="Verdana"/>
              </a:rPr>
              <a:t>JIRA </a:t>
            </a:r>
            <a:r>
              <a:rPr sz="1350" spc="-155" dirty="0">
                <a:solidFill>
                  <a:srgbClr val="E5E0DF"/>
                </a:solidFill>
                <a:latin typeface="Verdana"/>
                <a:cs typeface="Verdana"/>
              </a:rPr>
              <a:t>or</a:t>
            </a:r>
            <a:r>
              <a:rPr sz="1350" spc="3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5E0DF"/>
                </a:solidFill>
                <a:latin typeface="Verdana"/>
                <a:cs typeface="Verdana"/>
              </a:rPr>
              <a:t>Bugzilla</a:t>
            </a:r>
            <a:r>
              <a:rPr sz="1350" spc="-1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with</a:t>
            </a:r>
            <a:r>
              <a:rPr sz="1350" spc="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5E0DF"/>
                </a:solidFill>
                <a:latin typeface="Verdana"/>
                <a:cs typeface="Verdana"/>
              </a:rPr>
              <a:t>screenshots</a:t>
            </a:r>
            <a:r>
              <a:rPr sz="1350" spc="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E5E0DF"/>
                </a:solidFill>
                <a:latin typeface="Verdana"/>
                <a:cs typeface="Verdana"/>
              </a:rPr>
              <a:t>and</a:t>
            </a:r>
            <a:r>
              <a:rPr sz="1350" spc="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Verdana"/>
                <a:cs typeface="Verdana"/>
              </a:rPr>
              <a:t>stack </a:t>
            </a:r>
            <a:r>
              <a:rPr sz="1350" spc="-10" dirty="0">
                <a:solidFill>
                  <a:srgbClr val="E5E0DF"/>
                </a:solidFill>
                <a:latin typeface="Verdana"/>
                <a:cs typeface="Verdana"/>
              </a:rPr>
              <a:t>traces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78725" y="4364037"/>
            <a:ext cx="2926715" cy="9029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45" dirty="0">
                <a:solidFill>
                  <a:srgbClr val="E5E0DF"/>
                </a:solidFill>
                <a:latin typeface="Tahoma"/>
                <a:cs typeface="Tahoma"/>
              </a:rPr>
              <a:t>Track</a:t>
            </a:r>
            <a:r>
              <a:rPr sz="1650" b="1" spc="-165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650" b="1" spc="280" dirty="0">
                <a:solidFill>
                  <a:srgbClr val="E5E0DF"/>
                </a:solidFill>
                <a:latin typeface="Tahoma"/>
                <a:cs typeface="Tahoma"/>
              </a:rPr>
              <a:t>s</a:t>
            </a:r>
            <a:r>
              <a:rPr sz="1650" b="1" spc="-160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5E0DF"/>
                </a:solidFill>
                <a:latin typeface="Tahoma"/>
                <a:cs typeface="Tahoma"/>
              </a:rPr>
              <a:t>Verify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-80" dirty="0">
                <a:solidFill>
                  <a:srgbClr val="E5E0DF"/>
                </a:solidFill>
                <a:latin typeface="Verdana"/>
                <a:cs typeface="Verdana"/>
              </a:rPr>
              <a:t>Teams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E5E0DF"/>
                </a:solidFill>
                <a:latin typeface="Verdana"/>
                <a:cs typeface="Verdana"/>
              </a:rPr>
              <a:t>triage,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5E0DF"/>
                </a:solidFill>
                <a:latin typeface="Verdana"/>
                <a:cs typeface="Verdana"/>
              </a:rPr>
              <a:t>fix,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and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re-</a:t>
            </a:r>
            <a:r>
              <a:rPr sz="1350" spc="-25" dirty="0">
                <a:solidFill>
                  <a:srgbClr val="E5E0DF"/>
                </a:solidFill>
                <a:latin typeface="Verdana"/>
                <a:cs typeface="Verdana"/>
              </a:rPr>
              <a:t>run </a:t>
            </a:r>
            <a:r>
              <a:rPr sz="1350" spc="-100" dirty="0">
                <a:solidFill>
                  <a:srgbClr val="E5E0DF"/>
                </a:solidFill>
                <a:latin typeface="Verdana"/>
                <a:cs typeface="Verdana"/>
              </a:rPr>
              <a:t>automated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tests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5E0DF"/>
                </a:solidFill>
                <a:latin typeface="Verdana"/>
                <a:cs typeface="Verdana"/>
              </a:rPr>
              <a:t>to</a:t>
            </a:r>
            <a:r>
              <a:rPr sz="1350" spc="-10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5E0DF"/>
                </a:solidFill>
                <a:latin typeface="Verdana"/>
                <a:cs typeface="Verdana"/>
              </a:rPr>
              <a:t>confirm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5E0DF"/>
                </a:solidFill>
                <a:latin typeface="Verdana"/>
                <a:cs typeface="Verdana"/>
              </a:rPr>
              <a:t>resolution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F96DDE70-4C7C-E623-919F-C46928A05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43160" t="-114902" r="-243160" b="-114902"/>
          <a:stretch>
            <a:fillRect/>
          </a:stretch>
        </p:blipFill>
        <p:spPr>
          <a:xfrm>
            <a:off x="8572500" y="4835921"/>
            <a:ext cx="2857500" cy="1607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258"/>
    </mc:Choice>
    <mc:Fallback>
      <p:transition spd="slow" advTm="84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Tool</a:t>
            </a:r>
            <a:r>
              <a:rPr spc="-265" dirty="0"/>
              <a:t> </a:t>
            </a:r>
            <a:r>
              <a:rPr spc="-100" dirty="0"/>
              <a:t>Comparison:</a:t>
            </a:r>
            <a:r>
              <a:rPr spc="-260" dirty="0"/>
              <a:t> </a:t>
            </a:r>
            <a:r>
              <a:rPr spc="-75" dirty="0"/>
              <a:t>Choosing</a:t>
            </a:r>
            <a:r>
              <a:rPr spc="-260" dirty="0"/>
              <a:t> </a:t>
            </a:r>
            <a:r>
              <a:rPr spc="-145" dirty="0"/>
              <a:t>Your</a:t>
            </a:r>
            <a:r>
              <a:rPr spc="-265" dirty="0"/>
              <a:t> </a:t>
            </a:r>
            <a:r>
              <a:rPr spc="-10" dirty="0"/>
              <a:t>Stack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7375" y="2125662"/>
            <a:ext cx="2703195" cy="7029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10" dirty="0">
                <a:solidFill>
                  <a:srgbClr val="FFFFFF"/>
                </a:solidFill>
                <a:latin typeface="Tahoma"/>
                <a:cs typeface="Tahoma"/>
              </a:rPr>
              <a:t>Selenium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1350" b="1" spc="-45" dirty="0">
                <a:solidFill>
                  <a:srgbClr val="E5E0DF"/>
                </a:solidFill>
                <a:latin typeface="Tahoma"/>
                <a:cs typeface="Tahoma"/>
              </a:rPr>
              <a:t>Best</a:t>
            </a:r>
            <a:r>
              <a:rPr sz="1350" b="1" spc="-100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350" b="1" spc="-50" dirty="0">
                <a:solidFill>
                  <a:srgbClr val="E5E0DF"/>
                </a:solidFill>
                <a:latin typeface="Tahoma"/>
                <a:cs typeface="Tahoma"/>
              </a:rPr>
              <a:t>for:</a:t>
            </a:r>
            <a:r>
              <a:rPr sz="1350" b="1" spc="-25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350" spc="-45" dirty="0">
                <a:solidFill>
                  <a:srgbClr val="E5E0DF"/>
                </a:solidFill>
                <a:latin typeface="Verdana"/>
                <a:cs typeface="Verdana"/>
              </a:rPr>
              <a:t>Cross-</a:t>
            </a:r>
            <a:r>
              <a:rPr sz="1350" spc="-65" dirty="0">
                <a:solidFill>
                  <a:srgbClr val="E5E0DF"/>
                </a:solidFill>
                <a:latin typeface="Verdana"/>
                <a:cs typeface="Verdana"/>
              </a:rPr>
              <a:t>browser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20" dirty="0">
                <a:solidFill>
                  <a:srgbClr val="E5E0DF"/>
                </a:solidFill>
                <a:latin typeface="Verdana"/>
                <a:cs typeface="Verdana"/>
              </a:rPr>
              <a:t>UI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5E0DF"/>
                </a:solidFill>
                <a:latin typeface="Verdana"/>
                <a:cs typeface="Verdana"/>
              </a:rPr>
              <a:t>testing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8175" y="31337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8175" y="34671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8175" y="38004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8175" y="41338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61515" y="3025775"/>
            <a:ext cx="2035810" cy="1231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60" dirty="0">
                <a:solidFill>
                  <a:srgbClr val="E5E0DF"/>
                </a:solidFill>
                <a:latin typeface="Verdana"/>
                <a:cs typeface="Verdana"/>
              </a:rPr>
              <a:t>Open-</a:t>
            </a:r>
            <a:r>
              <a:rPr sz="1350" spc="-50" dirty="0">
                <a:solidFill>
                  <a:srgbClr val="E5E0DF"/>
                </a:solidFill>
                <a:latin typeface="Verdana"/>
                <a:cs typeface="Verdana"/>
              </a:rPr>
              <a:t>source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and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Verdana"/>
                <a:cs typeface="Verdana"/>
              </a:rPr>
              <a:t>free</a:t>
            </a:r>
            <a:endParaRPr sz="1350">
              <a:latin typeface="Verdana"/>
              <a:cs typeface="Verdana"/>
            </a:endParaRPr>
          </a:p>
          <a:p>
            <a:pPr marL="12700" marR="5080">
              <a:lnSpc>
                <a:spcPct val="162000"/>
              </a:lnSpc>
            </a:pPr>
            <a:r>
              <a:rPr sz="1350" spc="-65" dirty="0">
                <a:solidFill>
                  <a:srgbClr val="E5E0DF"/>
                </a:solidFill>
                <a:latin typeface="Verdana"/>
                <a:cs typeface="Verdana"/>
              </a:rPr>
              <a:t>Large</a:t>
            </a:r>
            <a:r>
              <a:rPr sz="1350" spc="-10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E5E0DF"/>
                </a:solidFill>
                <a:latin typeface="Verdana"/>
                <a:cs typeface="Verdana"/>
              </a:rPr>
              <a:t>community</a:t>
            </a:r>
            <a:r>
              <a:rPr sz="1350" spc="-9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5E0DF"/>
                </a:solidFill>
                <a:latin typeface="Verdana"/>
                <a:cs typeface="Verdana"/>
              </a:rPr>
              <a:t>support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Language</a:t>
            </a: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Verdana"/>
                <a:cs typeface="Verdana"/>
              </a:rPr>
              <a:t>flexibility</a:t>
            </a:r>
            <a:endParaRPr sz="1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Grid</a:t>
            </a:r>
            <a:r>
              <a:rPr sz="1350" spc="-12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5E0DF"/>
                </a:solidFill>
                <a:latin typeface="Verdana"/>
                <a:cs typeface="Verdana"/>
              </a:rPr>
              <a:t>for</a:t>
            </a:r>
            <a:r>
              <a:rPr sz="1350" spc="-114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parallel</a:t>
            </a:r>
            <a:r>
              <a:rPr sz="1350" spc="-12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E5E0DF"/>
                </a:solidFill>
                <a:latin typeface="Verdana"/>
                <a:cs typeface="Verdana"/>
              </a:rPr>
              <a:t>execution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7375" y="4384040"/>
            <a:ext cx="2655570" cy="577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sz="1350" b="1" spc="-25" dirty="0">
                <a:solidFill>
                  <a:srgbClr val="2B09FF"/>
                </a:solidFill>
                <a:latin typeface="Tahoma"/>
                <a:cs typeface="Tahoma"/>
              </a:rPr>
              <a:t>Tip:</a:t>
            </a:r>
            <a:r>
              <a:rPr sz="1350" b="1" spc="-45" dirty="0">
                <a:solidFill>
                  <a:srgbClr val="2B09FF"/>
                </a:solidFill>
                <a:latin typeface="Tahoma"/>
                <a:cs typeface="Tahoma"/>
              </a:rPr>
              <a:t> 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Start</a:t>
            </a:r>
            <a:r>
              <a:rPr sz="1350" spc="-12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5E0DF"/>
                </a:solidFill>
                <a:latin typeface="Verdana"/>
                <a:cs typeface="Verdana"/>
              </a:rPr>
              <a:t>with</a:t>
            </a:r>
            <a:r>
              <a:rPr sz="1350" spc="-12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E5E0DF"/>
                </a:solidFill>
                <a:latin typeface="Verdana"/>
                <a:cs typeface="Verdana"/>
              </a:rPr>
              <a:t>Page</a:t>
            </a:r>
            <a:r>
              <a:rPr sz="1350" spc="-12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Object</a:t>
            </a:r>
            <a:r>
              <a:rPr sz="1350" spc="-12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Verdana"/>
                <a:cs typeface="Verdana"/>
              </a:rPr>
              <a:t>Model </a:t>
            </a:r>
            <a:r>
              <a:rPr sz="1350" spc="-60" dirty="0">
                <a:solidFill>
                  <a:srgbClr val="E5E0DF"/>
                </a:solidFill>
                <a:latin typeface="Verdana"/>
                <a:cs typeface="Verdana"/>
              </a:rPr>
              <a:t>design</a:t>
            </a:r>
            <a:r>
              <a:rPr sz="1350" spc="-9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Verdana"/>
                <a:cs typeface="Verdana"/>
              </a:rPr>
              <a:t>pattern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10735" y="2125662"/>
            <a:ext cx="2628265" cy="7029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20" dirty="0">
                <a:solidFill>
                  <a:srgbClr val="FFFFFF"/>
                </a:solidFill>
                <a:latin typeface="Tahoma"/>
                <a:cs typeface="Tahoma"/>
              </a:rPr>
              <a:t>JIRA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1350" b="1" spc="-45" dirty="0">
                <a:solidFill>
                  <a:srgbClr val="E5E0DF"/>
                </a:solidFill>
                <a:latin typeface="Tahoma"/>
                <a:cs typeface="Tahoma"/>
              </a:rPr>
              <a:t>Best</a:t>
            </a:r>
            <a:r>
              <a:rPr sz="1350" b="1" spc="-105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350" b="1" spc="-50" dirty="0">
                <a:solidFill>
                  <a:srgbClr val="E5E0DF"/>
                </a:solidFill>
                <a:latin typeface="Tahoma"/>
                <a:cs typeface="Tahoma"/>
              </a:rPr>
              <a:t>for:</a:t>
            </a:r>
            <a:r>
              <a:rPr sz="1350" b="1" spc="-40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350" spc="-60" dirty="0">
                <a:solidFill>
                  <a:srgbClr val="E5E0DF"/>
                </a:solidFill>
                <a:latin typeface="Verdana"/>
                <a:cs typeface="Verdana"/>
              </a:rPr>
              <a:t>Agile</a:t>
            </a:r>
            <a:r>
              <a:rPr sz="1350" spc="-12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team</a:t>
            </a:r>
            <a:r>
              <a:rPr sz="1350" spc="-12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5E0DF"/>
                </a:solidFill>
                <a:latin typeface="Verdana"/>
                <a:cs typeface="Verdana"/>
              </a:rPr>
              <a:t>collaboration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62425" y="31337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62425" y="34671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62425" y="38004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62425" y="41338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384878" y="3025775"/>
            <a:ext cx="2011680" cy="1231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Customizable</a:t>
            </a:r>
            <a:r>
              <a:rPr sz="1350" spc="-6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Verdana"/>
                <a:cs typeface="Verdana"/>
              </a:rPr>
              <a:t>workflows</a:t>
            </a:r>
            <a:endParaRPr sz="1350">
              <a:latin typeface="Verdana"/>
              <a:cs typeface="Verdana"/>
            </a:endParaRPr>
          </a:p>
          <a:p>
            <a:pPr marL="12700" marR="5080">
              <a:lnSpc>
                <a:spcPct val="162000"/>
              </a:lnSpc>
            </a:pPr>
            <a:r>
              <a:rPr sz="1350" spc="-90" dirty="0">
                <a:solidFill>
                  <a:srgbClr val="E5E0DF"/>
                </a:solidFill>
                <a:latin typeface="Verdana"/>
                <a:cs typeface="Verdana"/>
              </a:rPr>
              <a:t>Sprint</a:t>
            </a:r>
            <a:r>
              <a:rPr sz="1350" spc="-9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5E0DF"/>
                </a:solidFill>
                <a:latin typeface="Verdana"/>
                <a:cs typeface="Verdana"/>
              </a:rPr>
              <a:t>planning</a:t>
            </a:r>
            <a:r>
              <a:rPr sz="1350" spc="-9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Verdana"/>
                <a:cs typeface="Verdana"/>
              </a:rPr>
              <a:t>tools</a:t>
            </a:r>
            <a:r>
              <a:rPr sz="1350" spc="50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5E0DF"/>
                </a:solidFill>
                <a:latin typeface="Verdana"/>
                <a:cs typeface="Verdana"/>
              </a:rPr>
              <a:t>Rich</a:t>
            </a:r>
            <a:r>
              <a:rPr sz="1350" spc="-12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5E0DF"/>
                </a:solidFill>
                <a:latin typeface="Verdana"/>
                <a:cs typeface="Verdana"/>
              </a:rPr>
              <a:t>API</a:t>
            </a:r>
            <a:r>
              <a:rPr sz="1350" spc="-12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5E0DF"/>
                </a:solidFill>
                <a:latin typeface="Verdana"/>
                <a:cs typeface="Verdana"/>
              </a:rPr>
              <a:t>for</a:t>
            </a:r>
            <a:r>
              <a:rPr sz="1350" spc="-12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Verdana"/>
                <a:cs typeface="Verdana"/>
              </a:rPr>
              <a:t>integrations </a:t>
            </a: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Comprehensive</a:t>
            </a:r>
            <a:r>
              <a:rPr sz="1350" spc="-2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reporting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10730" y="4384040"/>
            <a:ext cx="2947035" cy="577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sz="1350" b="1" spc="-25" dirty="0">
                <a:solidFill>
                  <a:srgbClr val="2B09FF"/>
                </a:solidFill>
                <a:latin typeface="Tahoma"/>
                <a:cs typeface="Tahoma"/>
              </a:rPr>
              <a:t>Tip:</a:t>
            </a:r>
            <a:r>
              <a:rPr sz="1350" b="1" spc="-45" dirty="0">
                <a:solidFill>
                  <a:srgbClr val="2B09FF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Verdana"/>
                <a:cs typeface="Verdana"/>
              </a:rPr>
              <a:t>Use</a:t>
            </a:r>
            <a:r>
              <a:rPr sz="1350" spc="-12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REST</a:t>
            </a:r>
            <a:r>
              <a:rPr sz="1350" spc="-12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5E0DF"/>
                </a:solidFill>
                <a:latin typeface="Verdana"/>
                <a:cs typeface="Verdana"/>
              </a:rPr>
              <a:t>API</a:t>
            </a:r>
            <a:r>
              <a:rPr sz="1350" spc="-12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5E0DF"/>
                </a:solidFill>
                <a:latin typeface="Verdana"/>
                <a:cs typeface="Verdana"/>
              </a:rPr>
              <a:t>to</a:t>
            </a:r>
            <a:r>
              <a:rPr sz="1350" spc="-12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5E0DF"/>
                </a:solidFill>
                <a:latin typeface="Verdana"/>
                <a:cs typeface="Verdana"/>
              </a:rPr>
              <a:t>auto-</a:t>
            </a:r>
            <a:r>
              <a:rPr sz="1350" spc="-65" dirty="0">
                <a:solidFill>
                  <a:srgbClr val="E5E0DF"/>
                </a:solidFill>
                <a:latin typeface="Verdana"/>
                <a:cs typeface="Verdana"/>
              </a:rPr>
              <a:t>create</a:t>
            </a:r>
            <a:r>
              <a:rPr sz="1350" spc="-12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5E0DF"/>
                </a:solidFill>
                <a:latin typeface="Verdana"/>
                <a:cs typeface="Verdana"/>
              </a:rPr>
              <a:t>test </a:t>
            </a: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execution</a:t>
            </a:r>
            <a:r>
              <a:rPr sz="135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Verdana"/>
                <a:cs typeface="Verdana"/>
              </a:rPr>
              <a:t>tickets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34084" y="2125662"/>
            <a:ext cx="2585085" cy="7029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10" dirty="0">
                <a:solidFill>
                  <a:srgbClr val="FFFFFF"/>
                </a:solidFill>
                <a:latin typeface="Tahoma"/>
                <a:cs typeface="Tahoma"/>
              </a:rPr>
              <a:t>Bugzilla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1350" b="1" spc="-45" dirty="0">
                <a:solidFill>
                  <a:srgbClr val="E5E0DF"/>
                </a:solidFill>
                <a:latin typeface="Tahoma"/>
                <a:cs typeface="Tahoma"/>
              </a:rPr>
              <a:t>Best</a:t>
            </a:r>
            <a:r>
              <a:rPr sz="1350" b="1" spc="-100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350" b="1" spc="-50" dirty="0">
                <a:solidFill>
                  <a:srgbClr val="E5E0DF"/>
                </a:solidFill>
                <a:latin typeface="Tahoma"/>
                <a:cs typeface="Tahoma"/>
              </a:rPr>
              <a:t>for:</a:t>
            </a:r>
            <a:r>
              <a:rPr sz="1350" b="1" spc="-35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350" spc="-85" dirty="0">
                <a:solidFill>
                  <a:srgbClr val="E5E0DF"/>
                </a:solidFill>
                <a:latin typeface="Verdana"/>
                <a:cs typeface="Verdana"/>
              </a:rPr>
              <a:t>Traditional</a:t>
            </a:r>
            <a:r>
              <a:rPr sz="1350" spc="-114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5E0DF"/>
                </a:solidFill>
                <a:latin typeface="Verdana"/>
                <a:cs typeface="Verdana"/>
              </a:rPr>
              <a:t>bug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5E0DF"/>
                </a:solidFill>
                <a:latin typeface="Verdana"/>
                <a:cs typeface="Verdana"/>
              </a:rPr>
              <a:t>tracking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77150" y="31337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77150" y="34671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77150" y="38004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77150" y="41338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908226" y="3025775"/>
            <a:ext cx="2315210" cy="1231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Lightweight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and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Verdana"/>
                <a:cs typeface="Verdana"/>
              </a:rPr>
              <a:t>fast</a:t>
            </a:r>
            <a:endParaRPr sz="1350">
              <a:latin typeface="Verdana"/>
              <a:cs typeface="Verdana"/>
            </a:endParaRPr>
          </a:p>
          <a:p>
            <a:pPr marL="12700" marR="5080">
              <a:lnSpc>
                <a:spcPct val="162000"/>
              </a:lnSpc>
            </a:pPr>
            <a:r>
              <a:rPr sz="1350" spc="-50" dirty="0">
                <a:solidFill>
                  <a:srgbClr val="E5E0DF"/>
                </a:solidFill>
                <a:latin typeface="Verdana"/>
                <a:cs typeface="Verdana"/>
              </a:rPr>
              <a:t>Advanced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5E0DF"/>
                </a:solidFill>
                <a:latin typeface="Verdana"/>
                <a:cs typeface="Verdana"/>
              </a:rPr>
              <a:t>search</a:t>
            </a:r>
            <a:r>
              <a:rPr sz="1350" spc="-10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5E0DF"/>
                </a:solidFill>
                <a:latin typeface="Verdana"/>
                <a:cs typeface="Verdana"/>
              </a:rPr>
              <a:t>capabilities </a:t>
            </a:r>
            <a:r>
              <a:rPr sz="1350" spc="-95" dirty="0">
                <a:solidFill>
                  <a:srgbClr val="E5E0DF"/>
                </a:solidFill>
                <a:latin typeface="Verdana"/>
                <a:cs typeface="Verdana"/>
              </a:rPr>
              <a:t>Email</a:t>
            </a:r>
            <a:r>
              <a:rPr sz="1350" spc="-12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Verdana"/>
                <a:cs typeface="Verdana"/>
              </a:rPr>
              <a:t>notifications</a:t>
            </a:r>
            <a:endParaRPr sz="1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Proven</a:t>
            </a:r>
            <a:r>
              <a:rPr sz="1350" spc="-114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Verdana"/>
                <a:cs typeface="Verdana"/>
              </a:rPr>
              <a:t>stability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34084" y="4384040"/>
            <a:ext cx="2505710" cy="577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34300"/>
              </a:lnSpc>
              <a:spcBef>
                <a:spcPts val="100"/>
              </a:spcBef>
            </a:pPr>
            <a:r>
              <a:rPr sz="1350" b="1" spc="-25" dirty="0">
                <a:solidFill>
                  <a:srgbClr val="2B09FF"/>
                </a:solidFill>
                <a:latin typeface="Tahoma"/>
                <a:cs typeface="Tahoma"/>
              </a:rPr>
              <a:t>Tip:</a:t>
            </a:r>
            <a:r>
              <a:rPr sz="1350" b="1" spc="-30" dirty="0">
                <a:solidFill>
                  <a:srgbClr val="2B09FF"/>
                </a:solidFill>
                <a:latin typeface="Tahoma"/>
                <a:cs typeface="Tahoma"/>
              </a:rPr>
              <a:t> </a:t>
            </a:r>
            <a:r>
              <a:rPr sz="1350" spc="-60" dirty="0">
                <a:solidFill>
                  <a:srgbClr val="E5E0DF"/>
                </a:solidFill>
                <a:latin typeface="Verdana"/>
                <a:cs typeface="Verdana"/>
              </a:rPr>
              <a:t>Configure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custom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5E0DF"/>
                </a:solidFill>
                <a:latin typeface="Verdana"/>
                <a:cs typeface="Verdana"/>
              </a:rPr>
              <a:t>fields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Verdana"/>
                <a:cs typeface="Verdana"/>
              </a:rPr>
              <a:t>for </a:t>
            </a:r>
            <a:r>
              <a:rPr sz="1350" spc="-100" dirty="0">
                <a:solidFill>
                  <a:srgbClr val="E5E0DF"/>
                </a:solidFill>
                <a:latin typeface="Verdana"/>
                <a:cs typeface="Verdana"/>
              </a:rPr>
              <a:t>automation</a:t>
            </a: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Verdana"/>
                <a:cs typeface="Verdana"/>
              </a:rPr>
              <a:t>metadata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A48BE3C2-5FC6-3F83-2A67-7BBE6D9BCF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3160" t="-114902" r="-243160" b="-114902"/>
          <a:stretch>
            <a:fillRect/>
          </a:stretch>
        </p:blipFill>
        <p:spPr>
          <a:xfrm>
            <a:off x="8572500" y="4835921"/>
            <a:ext cx="2857500" cy="1607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4"/>
    </mc:Choice>
    <mc:Fallback>
      <p:transition spd="slow" advTm="5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486265" cy="6435090"/>
          </a:xfrm>
          <a:custGeom>
            <a:avLst/>
            <a:gdLst/>
            <a:ahLst/>
            <a:cxnLst/>
            <a:rect l="l" t="t" r="r" b="b"/>
            <a:pathLst>
              <a:path w="9486265" h="6435090">
                <a:moveTo>
                  <a:pt x="9486092" y="0"/>
                </a:moveTo>
                <a:lnTo>
                  <a:pt x="0" y="0"/>
                </a:lnTo>
                <a:lnTo>
                  <a:pt x="0" y="6434732"/>
                </a:lnTo>
                <a:lnTo>
                  <a:pt x="9486092" y="6434732"/>
                </a:lnTo>
                <a:lnTo>
                  <a:pt x="9486092" y="0"/>
                </a:lnTo>
                <a:close/>
              </a:path>
            </a:pathLst>
          </a:custGeom>
          <a:solidFill>
            <a:srgbClr val="26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319" y="374648"/>
            <a:ext cx="4710430" cy="3670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50" spc="-95" dirty="0"/>
              <a:t>Practical</a:t>
            </a:r>
            <a:r>
              <a:rPr sz="2250" spc="-200" dirty="0"/>
              <a:t> </a:t>
            </a:r>
            <a:r>
              <a:rPr sz="2250" spc="-120" dirty="0"/>
              <a:t>Example:</a:t>
            </a:r>
            <a:r>
              <a:rPr sz="2250" spc="-195" dirty="0"/>
              <a:t> </a:t>
            </a:r>
            <a:r>
              <a:rPr sz="2250" spc="-80" dirty="0"/>
              <a:t>End-</a:t>
            </a:r>
            <a:r>
              <a:rPr sz="2250" spc="-105" dirty="0"/>
              <a:t>to-</a:t>
            </a:r>
            <a:r>
              <a:rPr sz="2250" spc="-80" dirty="0"/>
              <a:t>End</a:t>
            </a:r>
            <a:r>
              <a:rPr sz="2250" spc="-195" dirty="0"/>
              <a:t> </a:t>
            </a:r>
            <a:r>
              <a:rPr sz="2250" spc="-55" dirty="0"/>
              <a:t>Flow</a:t>
            </a:r>
            <a:endParaRPr sz="2250"/>
          </a:p>
        </p:txBody>
      </p:sp>
      <p:grpSp>
        <p:nvGrpSpPr>
          <p:cNvPr id="4" name="object 4"/>
          <p:cNvGrpSpPr/>
          <p:nvPr/>
        </p:nvGrpSpPr>
        <p:grpSpPr>
          <a:xfrm>
            <a:off x="498019" y="1035564"/>
            <a:ext cx="8490585" cy="601345"/>
            <a:chOff x="498019" y="1035564"/>
            <a:chExt cx="8490585" cy="601345"/>
          </a:xfrm>
        </p:grpSpPr>
        <p:sp>
          <p:nvSpPr>
            <p:cNvPr id="5" name="object 5"/>
            <p:cNvSpPr/>
            <p:nvPr/>
          </p:nvSpPr>
          <p:spPr>
            <a:xfrm>
              <a:off x="498019" y="1035564"/>
              <a:ext cx="8490585" cy="601345"/>
            </a:xfrm>
            <a:custGeom>
              <a:avLst/>
              <a:gdLst/>
              <a:ahLst/>
              <a:cxnLst/>
              <a:rect l="l" t="t" r="r" b="b"/>
              <a:pathLst>
                <a:path w="8490585" h="601344">
                  <a:moveTo>
                    <a:pt x="8443518" y="0"/>
                  </a:moveTo>
                  <a:lnTo>
                    <a:pt x="46532" y="0"/>
                  </a:lnTo>
                  <a:lnTo>
                    <a:pt x="43292" y="316"/>
                  </a:lnTo>
                  <a:lnTo>
                    <a:pt x="10211" y="19414"/>
                  </a:lnTo>
                  <a:lnTo>
                    <a:pt x="0" y="46534"/>
                  </a:lnTo>
                  <a:lnTo>
                    <a:pt x="0" y="550983"/>
                  </a:lnTo>
                  <a:lnTo>
                    <a:pt x="0" y="554251"/>
                  </a:lnTo>
                  <a:lnTo>
                    <a:pt x="16896" y="588506"/>
                  </a:lnTo>
                  <a:lnTo>
                    <a:pt x="46532" y="600785"/>
                  </a:lnTo>
                  <a:lnTo>
                    <a:pt x="8443518" y="600785"/>
                  </a:lnTo>
                  <a:lnTo>
                    <a:pt x="8477783" y="583890"/>
                  </a:lnTo>
                  <a:lnTo>
                    <a:pt x="8490052" y="554251"/>
                  </a:lnTo>
                  <a:lnTo>
                    <a:pt x="8490052" y="46534"/>
                  </a:lnTo>
                  <a:lnTo>
                    <a:pt x="8473146" y="12279"/>
                  </a:lnTo>
                  <a:lnTo>
                    <a:pt x="8446764" y="316"/>
                  </a:lnTo>
                  <a:lnTo>
                    <a:pt x="8443518" y="0"/>
                  </a:lnTo>
                  <a:close/>
                </a:path>
              </a:pathLst>
            </a:custGeom>
            <a:solidFill>
              <a:srgbClr val="090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991" y="1249992"/>
              <a:ext cx="124504" cy="1244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47766" y="1212586"/>
            <a:ext cx="475869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-25" dirty="0">
                <a:solidFill>
                  <a:srgbClr val="FFFFFF"/>
                </a:solidFill>
                <a:latin typeface="Tahoma"/>
                <a:cs typeface="Tahoma"/>
              </a:rPr>
              <a:t>Scenario:</a:t>
            </a:r>
            <a:r>
              <a:rPr sz="11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E-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commerce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checkout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testing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automated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defect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reporting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175862" y="1794277"/>
            <a:ext cx="727710" cy="4253230"/>
            <a:chOff x="4175862" y="1794277"/>
            <a:chExt cx="727710" cy="4253230"/>
          </a:xfrm>
        </p:grpSpPr>
        <p:sp>
          <p:nvSpPr>
            <p:cNvPr id="9" name="object 9"/>
            <p:cNvSpPr/>
            <p:nvPr/>
          </p:nvSpPr>
          <p:spPr>
            <a:xfrm>
              <a:off x="4175861" y="1794458"/>
              <a:ext cx="575310" cy="4253230"/>
            </a:xfrm>
            <a:custGeom>
              <a:avLst/>
              <a:gdLst/>
              <a:ahLst/>
              <a:cxnLst/>
              <a:rect l="l" t="t" r="r" b="b"/>
              <a:pathLst>
                <a:path w="575310" h="4253230">
                  <a:moveTo>
                    <a:pt x="426872" y="155917"/>
                  </a:moveTo>
                  <a:lnTo>
                    <a:pt x="426085" y="154051"/>
                  </a:lnTo>
                  <a:lnTo>
                    <a:pt x="422998" y="150964"/>
                  </a:lnTo>
                  <a:lnTo>
                    <a:pt x="421144" y="150190"/>
                  </a:lnTo>
                  <a:lnTo>
                    <a:pt x="5702" y="150190"/>
                  </a:lnTo>
                  <a:lnTo>
                    <a:pt x="3848" y="150964"/>
                  </a:lnTo>
                  <a:lnTo>
                    <a:pt x="762" y="154051"/>
                  </a:lnTo>
                  <a:lnTo>
                    <a:pt x="0" y="155917"/>
                  </a:lnTo>
                  <a:lnTo>
                    <a:pt x="0" y="158102"/>
                  </a:lnTo>
                  <a:lnTo>
                    <a:pt x="0" y="160286"/>
                  </a:lnTo>
                  <a:lnTo>
                    <a:pt x="762" y="162153"/>
                  </a:lnTo>
                  <a:lnTo>
                    <a:pt x="3848" y="165239"/>
                  </a:lnTo>
                  <a:lnTo>
                    <a:pt x="5702" y="166001"/>
                  </a:lnTo>
                  <a:lnTo>
                    <a:pt x="421144" y="166001"/>
                  </a:lnTo>
                  <a:lnTo>
                    <a:pt x="422998" y="165239"/>
                  </a:lnTo>
                  <a:lnTo>
                    <a:pt x="426085" y="162153"/>
                  </a:lnTo>
                  <a:lnTo>
                    <a:pt x="426872" y="160286"/>
                  </a:lnTo>
                  <a:lnTo>
                    <a:pt x="426872" y="155917"/>
                  </a:lnTo>
                  <a:close/>
                </a:path>
                <a:path w="575310" h="4253230">
                  <a:moveTo>
                    <a:pt x="575081" y="5727"/>
                  </a:moveTo>
                  <a:lnTo>
                    <a:pt x="574319" y="3860"/>
                  </a:lnTo>
                  <a:lnTo>
                    <a:pt x="571220" y="774"/>
                  </a:lnTo>
                  <a:lnTo>
                    <a:pt x="569366" y="0"/>
                  </a:lnTo>
                  <a:lnTo>
                    <a:pt x="564997" y="0"/>
                  </a:lnTo>
                  <a:lnTo>
                    <a:pt x="563130" y="774"/>
                  </a:lnTo>
                  <a:lnTo>
                    <a:pt x="560044" y="3860"/>
                  </a:lnTo>
                  <a:lnTo>
                    <a:pt x="559269" y="5727"/>
                  </a:lnTo>
                  <a:lnTo>
                    <a:pt x="559269" y="4245026"/>
                  </a:lnTo>
                  <a:lnTo>
                    <a:pt x="559269" y="4247210"/>
                  </a:lnTo>
                  <a:lnTo>
                    <a:pt x="560044" y="4249064"/>
                  </a:lnTo>
                  <a:lnTo>
                    <a:pt x="563130" y="4252163"/>
                  </a:lnTo>
                  <a:lnTo>
                    <a:pt x="564997" y="4252925"/>
                  </a:lnTo>
                  <a:lnTo>
                    <a:pt x="569366" y="4252925"/>
                  </a:lnTo>
                  <a:lnTo>
                    <a:pt x="571220" y="4252163"/>
                  </a:lnTo>
                  <a:lnTo>
                    <a:pt x="574319" y="4249064"/>
                  </a:lnTo>
                  <a:lnTo>
                    <a:pt x="575081" y="4247210"/>
                  </a:lnTo>
                  <a:lnTo>
                    <a:pt x="575081" y="5727"/>
                  </a:lnTo>
                  <a:close/>
                </a:path>
              </a:pathLst>
            </a:custGeom>
            <a:solidFill>
              <a:srgbClr val="2A18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90878" y="1798404"/>
              <a:ext cx="308610" cy="316230"/>
            </a:xfrm>
            <a:custGeom>
              <a:avLst/>
              <a:gdLst/>
              <a:ahLst/>
              <a:cxnLst/>
              <a:rect l="l" t="t" r="r" b="b"/>
              <a:pathLst>
                <a:path w="308610" h="316230">
                  <a:moveTo>
                    <a:pt x="265452" y="0"/>
                  </a:moveTo>
                  <a:lnTo>
                    <a:pt x="42834" y="0"/>
                  </a:lnTo>
                  <a:lnTo>
                    <a:pt x="39852" y="295"/>
                  </a:lnTo>
                  <a:lnTo>
                    <a:pt x="6050" y="22882"/>
                  </a:lnTo>
                  <a:lnTo>
                    <a:pt x="0" y="42834"/>
                  </a:lnTo>
                  <a:lnTo>
                    <a:pt x="0" y="270353"/>
                  </a:lnTo>
                  <a:lnTo>
                    <a:pt x="0" y="273368"/>
                  </a:lnTo>
                  <a:lnTo>
                    <a:pt x="22872" y="310153"/>
                  </a:lnTo>
                  <a:lnTo>
                    <a:pt x="42834" y="316203"/>
                  </a:lnTo>
                  <a:lnTo>
                    <a:pt x="265452" y="316203"/>
                  </a:lnTo>
                  <a:lnTo>
                    <a:pt x="302237" y="293320"/>
                  </a:lnTo>
                  <a:lnTo>
                    <a:pt x="308298" y="273368"/>
                  </a:lnTo>
                  <a:lnTo>
                    <a:pt x="308298" y="42834"/>
                  </a:lnTo>
                  <a:lnTo>
                    <a:pt x="285415" y="6050"/>
                  </a:lnTo>
                  <a:lnTo>
                    <a:pt x="268435" y="295"/>
                  </a:lnTo>
                  <a:lnTo>
                    <a:pt x="265452" y="0"/>
                  </a:lnTo>
                  <a:close/>
                </a:path>
              </a:pathLst>
            </a:custGeom>
            <a:solidFill>
              <a:srgbClr val="100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90878" y="1798404"/>
              <a:ext cx="308610" cy="316230"/>
            </a:xfrm>
            <a:custGeom>
              <a:avLst/>
              <a:gdLst/>
              <a:ahLst/>
              <a:cxnLst/>
              <a:rect l="l" t="t" r="r" b="b"/>
              <a:pathLst>
                <a:path w="308610" h="316230">
                  <a:moveTo>
                    <a:pt x="0" y="270353"/>
                  </a:moveTo>
                  <a:lnTo>
                    <a:pt x="0" y="45849"/>
                  </a:lnTo>
                  <a:lnTo>
                    <a:pt x="0" y="42834"/>
                  </a:lnTo>
                  <a:lnTo>
                    <a:pt x="284" y="39852"/>
                  </a:lnTo>
                  <a:lnTo>
                    <a:pt x="874" y="36900"/>
                  </a:lnTo>
                  <a:lnTo>
                    <a:pt x="1465" y="33949"/>
                  </a:lnTo>
                  <a:lnTo>
                    <a:pt x="2329" y="31082"/>
                  </a:lnTo>
                  <a:lnTo>
                    <a:pt x="3488" y="28300"/>
                  </a:lnTo>
                  <a:lnTo>
                    <a:pt x="4637" y="25517"/>
                  </a:lnTo>
                  <a:lnTo>
                    <a:pt x="6050" y="22882"/>
                  </a:lnTo>
                  <a:lnTo>
                    <a:pt x="7725" y="20374"/>
                  </a:lnTo>
                  <a:lnTo>
                    <a:pt x="9391" y="17876"/>
                  </a:lnTo>
                  <a:lnTo>
                    <a:pt x="11298" y="15557"/>
                  </a:lnTo>
                  <a:lnTo>
                    <a:pt x="13428" y="13428"/>
                  </a:lnTo>
                  <a:lnTo>
                    <a:pt x="15557" y="11298"/>
                  </a:lnTo>
                  <a:lnTo>
                    <a:pt x="17865" y="9401"/>
                  </a:lnTo>
                  <a:lnTo>
                    <a:pt x="20374" y="7725"/>
                  </a:lnTo>
                  <a:lnTo>
                    <a:pt x="22872" y="6050"/>
                  </a:lnTo>
                  <a:lnTo>
                    <a:pt x="25517" y="4637"/>
                  </a:lnTo>
                  <a:lnTo>
                    <a:pt x="28300" y="3488"/>
                  </a:lnTo>
                  <a:lnTo>
                    <a:pt x="31082" y="2339"/>
                  </a:lnTo>
                  <a:lnTo>
                    <a:pt x="33949" y="1465"/>
                  </a:lnTo>
                  <a:lnTo>
                    <a:pt x="36900" y="885"/>
                  </a:lnTo>
                  <a:lnTo>
                    <a:pt x="39852" y="295"/>
                  </a:lnTo>
                  <a:lnTo>
                    <a:pt x="42834" y="0"/>
                  </a:lnTo>
                  <a:lnTo>
                    <a:pt x="45849" y="0"/>
                  </a:lnTo>
                  <a:lnTo>
                    <a:pt x="262448" y="0"/>
                  </a:lnTo>
                  <a:lnTo>
                    <a:pt x="265452" y="0"/>
                  </a:lnTo>
                  <a:lnTo>
                    <a:pt x="268435" y="295"/>
                  </a:lnTo>
                  <a:lnTo>
                    <a:pt x="271386" y="885"/>
                  </a:lnTo>
                  <a:lnTo>
                    <a:pt x="274337" y="1465"/>
                  </a:lnTo>
                  <a:lnTo>
                    <a:pt x="277204" y="2339"/>
                  </a:lnTo>
                  <a:lnTo>
                    <a:pt x="279987" y="3488"/>
                  </a:lnTo>
                  <a:lnTo>
                    <a:pt x="282769" y="4637"/>
                  </a:lnTo>
                  <a:lnTo>
                    <a:pt x="285415" y="6050"/>
                  </a:lnTo>
                  <a:lnTo>
                    <a:pt x="287913" y="7725"/>
                  </a:lnTo>
                  <a:lnTo>
                    <a:pt x="290421" y="9401"/>
                  </a:lnTo>
                  <a:lnTo>
                    <a:pt x="292730" y="11298"/>
                  </a:lnTo>
                  <a:lnTo>
                    <a:pt x="294859" y="13428"/>
                  </a:lnTo>
                  <a:lnTo>
                    <a:pt x="296988" y="15557"/>
                  </a:lnTo>
                  <a:lnTo>
                    <a:pt x="298896" y="17876"/>
                  </a:lnTo>
                  <a:lnTo>
                    <a:pt x="300561" y="20374"/>
                  </a:lnTo>
                  <a:lnTo>
                    <a:pt x="302237" y="22882"/>
                  </a:lnTo>
                  <a:lnTo>
                    <a:pt x="303649" y="25517"/>
                  </a:lnTo>
                  <a:lnTo>
                    <a:pt x="304798" y="28300"/>
                  </a:lnTo>
                  <a:lnTo>
                    <a:pt x="305958" y="31082"/>
                  </a:lnTo>
                  <a:lnTo>
                    <a:pt x="306822" y="33949"/>
                  </a:lnTo>
                  <a:lnTo>
                    <a:pt x="307412" y="36900"/>
                  </a:lnTo>
                  <a:lnTo>
                    <a:pt x="308002" y="39852"/>
                  </a:lnTo>
                  <a:lnTo>
                    <a:pt x="308298" y="42834"/>
                  </a:lnTo>
                  <a:lnTo>
                    <a:pt x="308298" y="45849"/>
                  </a:lnTo>
                  <a:lnTo>
                    <a:pt x="308298" y="270353"/>
                  </a:lnTo>
                  <a:lnTo>
                    <a:pt x="308298" y="273368"/>
                  </a:lnTo>
                  <a:lnTo>
                    <a:pt x="308002" y="276350"/>
                  </a:lnTo>
                  <a:lnTo>
                    <a:pt x="307412" y="279302"/>
                  </a:lnTo>
                  <a:lnTo>
                    <a:pt x="306822" y="282253"/>
                  </a:lnTo>
                  <a:lnTo>
                    <a:pt x="305958" y="285120"/>
                  </a:lnTo>
                  <a:lnTo>
                    <a:pt x="304798" y="287902"/>
                  </a:lnTo>
                  <a:lnTo>
                    <a:pt x="303649" y="290685"/>
                  </a:lnTo>
                  <a:lnTo>
                    <a:pt x="302237" y="293320"/>
                  </a:lnTo>
                  <a:lnTo>
                    <a:pt x="300561" y="295829"/>
                  </a:lnTo>
                  <a:lnTo>
                    <a:pt x="298896" y="298327"/>
                  </a:lnTo>
                  <a:lnTo>
                    <a:pt x="296988" y="300645"/>
                  </a:lnTo>
                  <a:lnTo>
                    <a:pt x="294859" y="302774"/>
                  </a:lnTo>
                  <a:lnTo>
                    <a:pt x="292730" y="304904"/>
                  </a:lnTo>
                  <a:lnTo>
                    <a:pt x="290421" y="306801"/>
                  </a:lnTo>
                  <a:lnTo>
                    <a:pt x="287913" y="308477"/>
                  </a:lnTo>
                  <a:lnTo>
                    <a:pt x="285415" y="310153"/>
                  </a:lnTo>
                  <a:lnTo>
                    <a:pt x="265452" y="316203"/>
                  </a:lnTo>
                  <a:lnTo>
                    <a:pt x="262448" y="316203"/>
                  </a:lnTo>
                  <a:lnTo>
                    <a:pt x="45849" y="316203"/>
                  </a:lnTo>
                  <a:lnTo>
                    <a:pt x="42834" y="316203"/>
                  </a:lnTo>
                  <a:lnTo>
                    <a:pt x="39852" y="315907"/>
                  </a:lnTo>
                  <a:lnTo>
                    <a:pt x="20374" y="308477"/>
                  </a:lnTo>
                  <a:lnTo>
                    <a:pt x="17865" y="306801"/>
                  </a:lnTo>
                  <a:lnTo>
                    <a:pt x="15557" y="304904"/>
                  </a:lnTo>
                  <a:lnTo>
                    <a:pt x="13428" y="302774"/>
                  </a:lnTo>
                  <a:lnTo>
                    <a:pt x="11298" y="300645"/>
                  </a:lnTo>
                  <a:lnTo>
                    <a:pt x="9391" y="298327"/>
                  </a:lnTo>
                  <a:lnTo>
                    <a:pt x="7725" y="295829"/>
                  </a:lnTo>
                  <a:lnTo>
                    <a:pt x="6050" y="293320"/>
                  </a:lnTo>
                  <a:lnTo>
                    <a:pt x="4637" y="290685"/>
                  </a:lnTo>
                  <a:lnTo>
                    <a:pt x="3488" y="287902"/>
                  </a:lnTo>
                  <a:lnTo>
                    <a:pt x="2329" y="285120"/>
                  </a:lnTo>
                  <a:lnTo>
                    <a:pt x="1465" y="282253"/>
                  </a:lnTo>
                  <a:lnTo>
                    <a:pt x="874" y="279302"/>
                  </a:lnTo>
                  <a:lnTo>
                    <a:pt x="284" y="276350"/>
                  </a:lnTo>
                  <a:lnTo>
                    <a:pt x="0" y="273368"/>
                  </a:lnTo>
                  <a:lnTo>
                    <a:pt x="0" y="270353"/>
                  </a:lnTo>
                  <a:close/>
                </a:path>
              </a:pathLst>
            </a:custGeom>
            <a:ln w="7905">
              <a:solidFill>
                <a:srgbClr val="2A1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687489" y="1806458"/>
            <a:ext cx="11747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-380" dirty="0">
                <a:solidFill>
                  <a:srgbClr val="E5E0DF"/>
                </a:solidFill>
                <a:latin typeface="Tahoma"/>
                <a:cs typeface="Tahoma"/>
              </a:rPr>
              <a:t>1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1403" y="1825232"/>
            <a:ext cx="3508375" cy="753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4730">
              <a:lnSpc>
                <a:spcPct val="100000"/>
              </a:lnSpc>
              <a:spcBef>
                <a:spcPts val="100"/>
              </a:spcBef>
            </a:pPr>
            <a:r>
              <a:rPr sz="1400" b="1" spc="-60" dirty="0">
                <a:solidFill>
                  <a:srgbClr val="E5E0DF"/>
                </a:solidFill>
                <a:latin typeface="Tahoma"/>
                <a:cs typeface="Tahoma"/>
              </a:rPr>
              <a:t>Test</a:t>
            </a:r>
            <a:r>
              <a:rPr sz="1400" b="1" spc="-130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400" b="1" spc="-55" dirty="0">
                <a:solidFill>
                  <a:srgbClr val="E5E0DF"/>
                </a:solidFill>
                <a:latin typeface="Tahoma"/>
                <a:cs typeface="Tahoma"/>
              </a:rPr>
              <a:t>Execution</a:t>
            </a:r>
            <a:endParaRPr sz="1400">
              <a:latin typeface="Tahoma"/>
              <a:cs typeface="Tahoma"/>
            </a:endParaRPr>
          </a:p>
          <a:p>
            <a:pPr marL="814705" marR="6985" indent="-802640">
              <a:lnSpc>
                <a:spcPct val="136700"/>
              </a:lnSpc>
              <a:spcBef>
                <a:spcPts val="439"/>
              </a:spcBef>
            </a:pPr>
            <a:r>
              <a:rPr sz="1100" spc="-65" dirty="0">
                <a:solidFill>
                  <a:srgbClr val="E5E0DF"/>
                </a:solidFill>
                <a:latin typeface="Verdana"/>
                <a:cs typeface="Verdana"/>
              </a:rPr>
              <a:t>Selenium</a:t>
            </a:r>
            <a:r>
              <a:rPr sz="1100" spc="-7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E5E0DF"/>
                </a:solidFill>
                <a:latin typeface="Verdana"/>
                <a:cs typeface="Verdana"/>
              </a:rPr>
              <a:t>script</a:t>
            </a:r>
            <a:r>
              <a:rPr sz="1100" spc="-7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E5E0DF"/>
                </a:solidFill>
                <a:latin typeface="Verdana"/>
                <a:cs typeface="Verdana"/>
              </a:rPr>
              <a:t>validates</a:t>
            </a:r>
            <a:r>
              <a:rPr sz="1100" spc="-7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E5E0DF"/>
                </a:solidFill>
                <a:latin typeface="Verdana"/>
                <a:cs typeface="Verdana"/>
              </a:rPr>
              <a:t>shopping</a:t>
            </a:r>
            <a:r>
              <a:rPr sz="1100" spc="-7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E5E0DF"/>
                </a:solidFill>
                <a:latin typeface="Verdana"/>
                <a:cs typeface="Verdana"/>
              </a:rPr>
              <a:t>cart</a:t>
            </a:r>
            <a:r>
              <a:rPr sz="1100" spc="-7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465" dirty="0">
                <a:solidFill>
                  <a:srgbClr val="E5E0DF"/>
                </a:solidFill>
                <a:latin typeface="Verdana"/>
                <a:cs typeface="Verdana"/>
              </a:rPr>
              <a:t>³</a:t>
            </a:r>
            <a:r>
              <a:rPr sz="1100" spc="-70" dirty="0">
                <a:solidFill>
                  <a:srgbClr val="E5E0DF"/>
                </a:solidFill>
                <a:latin typeface="Verdana"/>
                <a:cs typeface="Verdana"/>
              </a:rPr>
              <a:t> payment </a:t>
            </a:r>
            <a:r>
              <a:rPr sz="1100" spc="415" dirty="0">
                <a:solidFill>
                  <a:srgbClr val="E5E0DF"/>
                </a:solidFill>
                <a:latin typeface="Verdana"/>
                <a:cs typeface="Verdana"/>
              </a:rPr>
              <a:t>³ </a:t>
            </a:r>
            <a:r>
              <a:rPr sz="1100" spc="-55" dirty="0">
                <a:solidFill>
                  <a:srgbClr val="E5E0DF"/>
                </a:solidFill>
                <a:latin typeface="Verdana"/>
                <a:cs typeface="Verdana"/>
              </a:rPr>
              <a:t>order</a:t>
            </a:r>
            <a:r>
              <a:rPr sz="1100" spc="-7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E5E0DF"/>
                </a:solidFill>
                <a:latin typeface="Verdana"/>
                <a:cs typeface="Verdana"/>
              </a:rPr>
              <a:t>confirmation</a:t>
            </a:r>
            <a:r>
              <a:rPr sz="1100" spc="-7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E5E0DF"/>
                </a:solidFill>
                <a:latin typeface="Verdana"/>
                <a:cs typeface="Verdana"/>
              </a:rPr>
              <a:t>across</a:t>
            </a:r>
            <a:r>
              <a:rPr sz="1100" spc="-7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E5E0DF"/>
                </a:solidFill>
                <a:latin typeface="Verdana"/>
                <a:cs typeface="Verdana"/>
              </a:rPr>
              <a:t>three</a:t>
            </a:r>
            <a:r>
              <a:rPr sz="1100" spc="-7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E5E0DF"/>
                </a:solidFill>
                <a:latin typeface="Verdana"/>
                <a:cs typeface="Verdana"/>
              </a:rPr>
              <a:t>browsers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82798" y="2648025"/>
            <a:ext cx="735965" cy="324485"/>
            <a:chOff x="4582798" y="2648025"/>
            <a:chExt cx="735965" cy="324485"/>
          </a:xfrm>
        </p:grpSpPr>
        <p:sp>
          <p:nvSpPr>
            <p:cNvPr id="15" name="object 15"/>
            <p:cNvSpPr/>
            <p:nvPr/>
          </p:nvSpPr>
          <p:spPr>
            <a:xfrm>
              <a:off x="4891271" y="2798396"/>
              <a:ext cx="427355" cy="15875"/>
            </a:xfrm>
            <a:custGeom>
              <a:avLst/>
              <a:gdLst/>
              <a:ahLst/>
              <a:cxnLst/>
              <a:rect l="l" t="t" r="r" b="b"/>
              <a:pathLst>
                <a:path w="427354" h="15875">
                  <a:moveTo>
                    <a:pt x="421150" y="0"/>
                  </a:moveTo>
                  <a:lnTo>
                    <a:pt x="5712" y="0"/>
                  </a:lnTo>
                  <a:lnTo>
                    <a:pt x="3857" y="769"/>
                  </a:lnTo>
                  <a:lnTo>
                    <a:pt x="769" y="3857"/>
                  </a:lnTo>
                  <a:lnTo>
                    <a:pt x="0" y="5723"/>
                  </a:lnTo>
                  <a:lnTo>
                    <a:pt x="0" y="7905"/>
                  </a:lnTo>
                  <a:lnTo>
                    <a:pt x="0" y="10086"/>
                  </a:lnTo>
                  <a:lnTo>
                    <a:pt x="769" y="11952"/>
                  </a:lnTo>
                  <a:lnTo>
                    <a:pt x="3857" y="15040"/>
                  </a:lnTo>
                  <a:lnTo>
                    <a:pt x="5712" y="15810"/>
                  </a:lnTo>
                  <a:lnTo>
                    <a:pt x="421150" y="15810"/>
                  </a:lnTo>
                  <a:lnTo>
                    <a:pt x="423005" y="15040"/>
                  </a:lnTo>
                  <a:lnTo>
                    <a:pt x="426094" y="11952"/>
                  </a:lnTo>
                  <a:lnTo>
                    <a:pt x="426874" y="10086"/>
                  </a:lnTo>
                  <a:lnTo>
                    <a:pt x="426874" y="5723"/>
                  </a:lnTo>
                  <a:lnTo>
                    <a:pt x="426094" y="3857"/>
                  </a:lnTo>
                  <a:lnTo>
                    <a:pt x="423005" y="769"/>
                  </a:lnTo>
                  <a:lnTo>
                    <a:pt x="421150" y="0"/>
                  </a:lnTo>
                  <a:close/>
                </a:path>
              </a:pathLst>
            </a:custGeom>
            <a:solidFill>
              <a:srgbClr val="2A18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86926" y="2652152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30">
                  <a:moveTo>
                    <a:pt x="273357" y="0"/>
                  </a:moveTo>
                  <a:lnTo>
                    <a:pt x="42834" y="0"/>
                  </a:lnTo>
                  <a:lnTo>
                    <a:pt x="39852" y="295"/>
                  </a:lnTo>
                  <a:lnTo>
                    <a:pt x="6050" y="22882"/>
                  </a:lnTo>
                  <a:lnTo>
                    <a:pt x="0" y="42834"/>
                  </a:lnTo>
                  <a:lnTo>
                    <a:pt x="0" y="270353"/>
                  </a:lnTo>
                  <a:lnTo>
                    <a:pt x="0" y="273368"/>
                  </a:lnTo>
                  <a:lnTo>
                    <a:pt x="22872" y="310153"/>
                  </a:lnTo>
                  <a:lnTo>
                    <a:pt x="42834" y="316203"/>
                  </a:lnTo>
                  <a:lnTo>
                    <a:pt x="273357" y="316203"/>
                  </a:lnTo>
                  <a:lnTo>
                    <a:pt x="310142" y="293320"/>
                  </a:lnTo>
                  <a:lnTo>
                    <a:pt x="316203" y="273368"/>
                  </a:lnTo>
                  <a:lnTo>
                    <a:pt x="316203" y="42834"/>
                  </a:lnTo>
                  <a:lnTo>
                    <a:pt x="293320" y="6050"/>
                  </a:lnTo>
                  <a:lnTo>
                    <a:pt x="276340" y="295"/>
                  </a:lnTo>
                  <a:lnTo>
                    <a:pt x="273357" y="0"/>
                  </a:lnTo>
                  <a:close/>
                </a:path>
              </a:pathLst>
            </a:custGeom>
            <a:solidFill>
              <a:srgbClr val="100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86926" y="2652152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30">
                  <a:moveTo>
                    <a:pt x="0" y="270353"/>
                  </a:moveTo>
                  <a:lnTo>
                    <a:pt x="0" y="45849"/>
                  </a:lnTo>
                  <a:lnTo>
                    <a:pt x="0" y="42834"/>
                  </a:lnTo>
                  <a:lnTo>
                    <a:pt x="284" y="39852"/>
                  </a:lnTo>
                  <a:lnTo>
                    <a:pt x="874" y="36900"/>
                  </a:lnTo>
                  <a:lnTo>
                    <a:pt x="1465" y="33949"/>
                  </a:lnTo>
                  <a:lnTo>
                    <a:pt x="2329" y="31082"/>
                  </a:lnTo>
                  <a:lnTo>
                    <a:pt x="3488" y="28300"/>
                  </a:lnTo>
                  <a:lnTo>
                    <a:pt x="4637" y="25517"/>
                  </a:lnTo>
                  <a:lnTo>
                    <a:pt x="6050" y="22882"/>
                  </a:lnTo>
                  <a:lnTo>
                    <a:pt x="7725" y="20374"/>
                  </a:lnTo>
                  <a:lnTo>
                    <a:pt x="9391" y="17876"/>
                  </a:lnTo>
                  <a:lnTo>
                    <a:pt x="11298" y="15557"/>
                  </a:lnTo>
                  <a:lnTo>
                    <a:pt x="13428" y="13428"/>
                  </a:lnTo>
                  <a:lnTo>
                    <a:pt x="15557" y="11298"/>
                  </a:lnTo>
                  <a:lnTo>
                    <a:pt x="17865" y="9401"/>
                  </a:lnTo>
                  <a:lnTo>
                    <a:pt x="20374" y="7725"/>
                  </a:lnTo>
                  <a:lnTo>
                    <a:pt x="22872" y="6050"/>
                  </a:lnTo>
                  <a:lnTo>
                    <a:pt x="25517" y="4637"/>
                  </a:lnTo>
                  <a:lnTo>
                    <a:pt x="28300" y="3488"/>
                  </a:lnTo>
                  <a:lnTo>
                    <a:pt x="31082" y="2339"/>
                  </a:lnTo>
                  <a:lnTo>
                    <a:pt x="33949" y="1465"/>
                  </a:lnTo>
                  <a:lnTo>
                    <a:pt x="36900" y="885"/>
                  </a:lnTo>
                  <a:lnTo>
                    <a:pt x="39852" y="295"/>
                  </a:lnTo>
                  <a:lnTo>
                    <a:pt x="42834" y="0"/>
                  </a:lnTo>
                  <a:lnTo>
                    <a:pt x="45849" y="0"/>
                  </a:lnTo>
                  <a:lnTo>
                    <a:pt x="270353" y="0"/>
                  </a:lnTo>
                  <a:lnTo>
                    <a:pt x="273357" y="0"/>
                  </a:lnTo>
                  <a:lnTo>
                    <a:pt x="276340" y="295"/>
                  </a:lnTo>
                  <a:lnTo>
                    <a:pt x="279291" y="885"/>
                  </a:lnTo>
                  <a:lnTo>
                    <a:pt x="282242" y="1465"/>
                  </a:lnTo>
                  <a:lnTo>
                    <a:pt x="295818" y="7725"/>
                  </a:lnTo>
                  <a:lnTo>
                    <a:pt x="298327" y="9401"/>
                  </a:lnTo>
                  <a:lnTo>
                    <a:pt x="300635" y="11298"/>
                  </a:lnTo>
                  <a:lnTo>
                    <a:pt x="302764" y="13428"/>
                  </a:lnTo>
                  <a:lnTo>
                    <a:pt x="304893" y="15557"/>
                  </a:lnTo>
                  <a:lnTo>
                    <a:pt x="306801" y="17876"/>
                  </a:lnTo>
                  <a:lnTo>
                    <a:pt x="308466" y="20374"/>
                  </a:lnTo>
                  <a:lnTo>
                    <a:pt x="310142" y="22882"/>
                  </a:lnTo>
                  <a:lnTo>
                    <a:pt x="311554" y="25517"/>
                  </a:lnTo>
                  <a:lnTo>
                    <a:pt x="312703" y="28300"/>
                  </a:lnTo>
                  <a:lnTo>
                    <a:pt x="313863" y="31082"/>
                  </a:lnTo>
                  <a:lnTo>
                    <a:pt x="314727" y="33949"/>
                  </a:lnTo>
                  <a:lnTo>
                    <a:pt x="315317" y="36900"/>
                  </a:lnTo>
                  <a:lnTo>
                    <a:pt x="315907" y="39852"/>
                  </a:lnTo>
                  <a:lnTo>
                    <a:pt x="316203" y="42834"/>
                  </a:lnTo>
                  <a:lnTo>
                    <a:pt x="316203" y="45849"/>
                  </a:lnTo>
                  <a:lnTo>
                    <a:pt x="316203" y="270353"/>
                  </a:lnTo>
                  <a:lnTo>
                    <a:pt x="316203" y="273368"/>
                  </a:lnTo>
                  <a:lnTo>
                    <a:pt x="315907" y="276350"/>
                  </a:lnTo>
                  <a:lnTo>
                    <a:pt x="315317" y="279302"/>
                  </a:lnTo>
                  <a:lnTo>
                    <a:pt x="314727" y="282253"/>
                  </a:lnTo>
                  <a:lnTo>
                    <a:pt x="313863" y="285120"/>
                  </a:lnTo>
                  <a:lnTo>
                    <a:pt x="312703" y="287902"/>
                  </a:lnTo>
                  <a:lnTo>
                    <a:pt x="311554" y="290685"/>
                  </a:lnTo>
                  <a:lnTo>
                    <a:pt x="310142" y="293320"/>
                  </a:lnTo>
                  <a:lnTo>
                    <a:pt x="308466" y="295829"/>
                  </a:lnTo>
                  <a:lnTo>
                    <a:pt x="306801" y="298327"/>
                  </a:lnTo>
                  <a:lnTo>
                    <a:pt x="304893" y="300645"/>
                  </a:lnTo>
                  <a:lnTo>
                    <a:pt x="302764" y="302774"/>
                  </a:lnTo>
                  <a:lnTo>
                    <a:pt x="300635" y="304904"/>
                  </a:lnTo>
                  <a:lnTo>
                    <a:pt x="298327" y="306801"/>
                  </a:lnTo>
                  <a:lnTo>
                    <a:pt x="295818" y="308477"/>
                  </a:lnTo>
                  <a:lnTo>
                    <a:pt x="293320" y="310153"/>
                  </a:lnTo>
                  <a:lnTo>
                    <a:pt x="273357" y="316203"/>
                  </a:lnTo>
                  <a:lnTo>
                    <a:pt x="270353" y="316203"/>
                  </a:lnTo>
                  <a:lnTo>
                    <a:pt x="45849" y="316203"/>
                  </a:lnTo>
                  <a:lnTo>
                    <a:pt x="42834" y="316203"/>
                  </a:lnTo>
                  <a:lnTo>
                    <a:pt x="39852" y="315907"/>
                  </a:lnTo>
                  <a:lnTo>
                    <a:pt x="20374" y="308477"/>
                  </a:lnTo>
                  <a:lnTo>
                    <a:pt x="17865" y="306801"/>
                  </a:lnTo>
                  <a:lnTo>
                    <a:pt x="15557" y="304904"/>
                  </a:lnTo>
                  <a:lnTo>
                    <a:pt x="13428" y="302774"/>
                  </a:lnTo>
                  <a:lnTo>
                    <a:pt x="11298" y="300645"/>
                  </a:lnTo>
                  <a:lnTo>
                    <a:pt x="9391" y="298327"/>
                  </a:lnTo>
                  <a:lnTo>
                    <a:pt x="7725" y="295829"/>
                  </a:lnTo>
                  <a:lnTo>
                    <a:pt x="6050" y="293320"/>
                  </a:lnTo>
                  <a:lnTo>
                    <a:pt x="4637" y="290685"/>
                  </a:lnTo>
                  <a:lnTo>
                    <a:pt x="3488" y="287902"/>
                  </a:lnTo>
                  <a:lnTo>
                    <a:pt x="2329" y="285120"/>
                  </a:lnTo>
                  <a:lnTo>
                    <a:pt x="1465" y="282253"/>
                  </a:lnTo>
                  <a:lnTo>
                    <a:pt x="874" y="279302"/>
                  </a:lnTo>
                  <a:lnTo>
                    <a:pt x="284" y="276350"/>
                  </a:lnTo>
                  <a:lnTo>
                    <a:pt x="0" y="273368"/>
                  </a:lnTo>
                  <a:lnTo>
                    <a:pt x="0" y="270353"/>
                  </a:lnTo>
                  <a:close/>
                </a:path>
              </a:pathLst>
            </a:custGeom>
            <a:ln w="7905">
              <a:solidFill>
                <a:srgbClr val="2A1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666241" y="2660206"/>
            <a:ext cx="16002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-50" dirty="0">
                <a:solidFill>
                  <a:srgbClr val="E5E0DF"/>
                </a:solidFill>
                <a:latin typeface="Tahoma"/>
                <a:cs typeface="Tahoma"/>
              </a:rPr>
              <a:t>2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41803" y="2678981"/>
            <a:ext cx="3392804" cy="753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85" dirty="0">
                <a:solidFill>
                  <a:srgbClr val="E5E0DF"/>
                </a:solidFill>
                <a:latin typeface="Tahoma"/>
                <a:cs typeface="Tahoma"/>
              </a:rPr>
              <a:t>Failure</a:t>
            </a:r>
            <a:r>
              <a:rPr sz="1400" b="1" spc="-100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E5E0DF"/>
                </a:solidFill>
                <a:latin typeface="Tahoma"/>
                <a:cs typeface="Tahoma"/>
              </a:rPr>
              <a:t>Detection</a:t>
            </a:r>
            <a:endParaRPr sz="1400">
              <a:latin typeface="Tahoma"/>
              <a:cs typeface="Tahoma"/>
            </a:endParaRPr>
          </a:p>
          <a:p>
            <a:pPr marL="12700" marR="5080">
              <a:lnSpc>
                <a:spcPct val="136700"/>
              </a:lnSpc>
              <a:spcBef>
                <a:spcPts val="439"/>
              </a:spcBef>
            </a:pPr>
            <a:r>
              <a:rPr sz="1100" spc="-65" dirty="0">
                <a:solidFill>
                  <a:srgbClr val="E5E0DF"/>
                </a:solidFill>
                <a:latin typeface="Verdana"/>
                <a:cs typeface="Verdana"/>
              </a:rPr>
              <a:t>Payment</a:t>
            </a:r>
            <a:r>
              <a:rPr sz="1100" spc="-7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E5E0DF"/>
                </a:solidFill>
                <a:latin typeface="Verdana"/>
                <a:cs typeface="Verdana"/>
              </a:rPr>
              <a:t>page</a:t>
            </a:r>
            <a:r>
              <a:rPr sz="1100" spc="-7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E5E0DF"/>
                </a:solidFill>
                <a:latin typeface="Verdana"/>
                <a:cs typeface="Verdana"/>
              </a:rPr>
              <a:t>timeout</a:t>
            </a:r>
            <a:r>
              <a:rPr sz="1100" spc="-7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E5E0DF"/>
                </a:solidFill>
                <a:latin typeface="Verdana"/>
                <a:cs typeface="Verdana"/>
              </a:rPr>
              <a:t>detected</a:t>
            </a:r>
            <a:r>
              <a:rPr sz="1100" spc="-7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E5E0DF"/>
                </a:solidFill>
                <a:latin typeface="Verdana"/>
                <a:cs typeface="Verdana"/>
              </a:rPr>
              <a:t>in</a:t>
            </a:r>
            <a:r>
              <a:rPr sz="1100" spc="-70" dirty="0">
                <a:solidFill>
                  <a:srgbClr val="E5E0DF"/>
                </a:solidFill>
                <a:latin typeface="Verdana"/>
                <a:cs typeface="Verdana"/>
              </a:rPr>
              <a:t> Firefox; </a:t>
            </a:r>
            <a:r>
              <a:rPr sz="1100" spc="-35" dirty="0">
                <a:solidFill>
                  <a:srgbClr val="E5E0DF"/>
                </a:solidFill>
                <a:latin typeface="Verdana"/>
                <a:cs typeface="Verdana"/>
              </a:rPr>
              <a:t>Selenium </a:t>
            </a:r>
            <a:r>
              <a:rPr sz="1100" spc="-50" dirty="0">
                <a:solidFill>
                  <a:srgbClr val="E5E0DF"/>
                </a:solidFill>
                <a:latin typeface="Verdana"/>
                <a:cs typeface="Verdana"/>
              </a:rPr>
              <a:t>captures</a:t>
            </a:r>
            <a:r>
              <a:rPr sz="1100" spc="-6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E5E0DF"/>
                </a:solidFill>
                <a:latin typeface="Verdana"/>
                <a:cs typeface="Verdana"/>
              </a:rPr>
              <a:t>screenshot</a:t>
            </a:r>
            <a:r>
              <a:rPr sz="1100" spc="-6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E5E0DF"/>
                </a:solidFill>
                <a:latin typeface="Verdana"/>
                <a:cs typeface="Verdana"/>
              </a:rPr>
              <a:t>and</a:t>
            </a:r>
            <a:r>
              <a:rPr sz="1100" spc="-6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E5E0DF"/>
                </a:solidFill>
                <a:latin typeface="Verdana"/>
                <a:cs typeface="Verdana"/>
              </a:rPr>
              <a:t>browser</a:t>
            </a:r>
            <a:r>
              <a:rPr sz="1100" spc="-6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E5E0DF"/>
                </a:solidFill>
                <a:latin typeface="Verdana"/>
                <a:cs typeface="Verdana"/>
              </a:rPr>
              <a:t>logs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175862" y="3383197"/>
            <a:ext cx="727710" cy="324485"/>
            <a:chOff x="4175862" y="3383197"/>
            <a:chExt cx="727710" cy="324485"/>
          </a:xfrm>
        </p:grpSpPr>
        <p:sp>
          <p:nvSpPr>
            <p:cNvPr id="21" name="object 21"/>
            <p:cNvSpPr/>
            <p:nvPr/>
          </p:nvSpPr>
          <p:spPr>
            <a:xfrm>
              <a:off x="4175862" y="3541474"/>
              <a:ext cx="427355" cy="15875"/>
            </a:xfrm>
            <a:custGeom>
              <a:avLst/>
              <a:gdLst/>
              <a:ahLst/>
              <a:cxnLst/>
              <a:rect l="l" t="t" r="r" b="b"/>
              <a:pathLst>
                <a:path w="427354" h="15875">
                  <a:moveTo>
                    <a:pt x="421150" y="0"/>
                  </a:moveTo>
                  <a:lnTo>
                    <a:pt x="5712" y="0"/>
                  </a:lnTo>
                  <a:lnTo>
                    <a:pt x="3857" y="769"/>
                  </a:lnTo>
                  <a:lnTo>
                    <a:pt x="769" y="3857"/>
                  </a:lnTo>
                  <a:lnTo>
                    <a:pt x="0" y="5723"/>
                  </a:lnTo>
                  <a:lnTo>
                    <a:pt x="0" y="7905"/>
                  </a:lnTo>
                  <a:lnTo>
                    <a:pt x="0" y="10086"/>
                  </a:lnTo>
                  <a:lnTo>
                    <a:pt x="769" y="11952"/>
                  </a:lnTo>
                  <a:lnTo>
                    <a:pt x="3857" y="15040"/>
                  </a:lnTo>
                  <a:lnTo>
                    <a:pt x="5712" y="15810"/>
                  </a:lnTo>
                  <a:lnTo>
                    <a:pt x="421150" y="15810"/>
                  </a:lnTo>
                  <a:lnTo>
                    <a:pt x="423005" y="15040"/>
                  </a:lnTo>
                  <a:lnTo>
                    <a:pt x="426094" y="11952"/>
                  </a:lnTo>
                  <a:lnTo>
                    <a:pt x="426874" y="10086"/>
                  </a:lnTo>
                  <a:lnTo>
                    <a:pt x="426874" y="5723"/>
                  </a:lnTo>
                  <a:lnTo>
                    <a:pt x="426094" y="3857"/>
                  </a:lnTo>
                  <a:lnTo>
                    <a:pt x="423005" y="769"/>
                  </a:lnTo>
                  <a:lnTo>
                    <a:pt x="421150" y="0"/>
                  </a:lnTo>
                  <a:close/>
                </a:path>
              </a:pathLst>
            </a:custGeom>
            <a:solidFill>
              <a:srgbClr val="2A18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90878" y="3387325"/>
              <a:ext cx="308610" cy="316230"/>
            </a:xfrm>
            <a:custGeom>
              <a:avLst/>
              <a:gdLst/>
              <a:ahLst/>
              <a:cxnLst/>
              <a:rect l="l" t="t" r="r" b="b"/>
              <a:pathLst>
                <a:path w="308610" h="316229">
                  <a:moveTo>
                    <a:pt x="265452" y="0"/>
                  </a:moveTo>
                  <a:lnTo>
                    <a:pt x="42834" y="0"/>
                  </a:lnTo>
                  <a:lnTo>
                    <a:pt x="39852" y="295"/>
                  </a:lnTo>
                  <a:lnTo>
                    <a:pt x="6050" y="22882"/>
                  </a:lnTo>
                  <a:lnTo>
                    <a:pt x="0" y="42834"/>
                  </a:lnTo>
                  <a:lnTo>
                    <a:pt x="0" y="270353"/>
                  </a:lnTo>
                  <a:lnTo>
                    <a:pt x="0" y="273368"/>
                  </a:lnTo>
                  <a:lnTo>
                    <a:pt x="22872" y="310153"/>
                  </a:lnTo>
                  <a:lnTo>
                    <a:pt x="42834" y="316203"/>
                  </a:lnTo>
                  <a:lnTo>
                    <a:pt x="265452" y="316203"/>
                  </a:lnTo>
                  <a:lnTo>
                    <a:pt x="302237" y="293320"/>
                  </a:lnTo>
                  <a:lnTo>
                    <a:pt x="308298" y="273368"/>
                  </a:lnTo>
                  <a:lnTo>
                    <a:pt x="308298" y="42834"/>
                  </a:lnTo>
                  <a:lnTo>
                    <a:pt x="285415" y="6050"/>
                  </a:lnTo>
                  <a:lnTo>
                    <a:pt x="268435" y="295"/>
                  </a:lnTo>
                  <a:lnTo>
                    <a:pt x="265452" y="0"/>
                  </a:lnTo>
                  <a:close/>
                </a:path>
              </a:pathLst>
            </a:custGeom>
            <a:solidFill>
              <a:srgbClr val="100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90878" y="3387325"/>
              <a:ext cx="308610" cy="316230"/>
            </a:xfrm>
            <a:custGeom>
              <a:avLst/>
              <a:gdLst/>
              <a:ahLst/>
              <a:cxnLst/>
              <a:rect l="l" t="t" r="r" b="b"/>
              <a:pathLst>
                <a:path w="308610" h="316229">
                  <a:moveTo>
                    <a:pt x="0" y="270353"/>
                  </a:moveTo>
                  <a:lnTo>
                    <a:pt x="0" y="45849"/>
                  </a:lnTo>
                  <a:lnTo>
                    <a:pt x="0" y="42834"/>
                  </a:lnTo>
                  <a:lnTo>
                    <a:pt x="284" y="39852"/>
                  </a:lnTo>
                  <a:lnTo>
                    <a:pt x="874" y="36900"/>
                  </a:lnTo>
                  <a:lnTo>
                    <a:pt x="1465" y="33949"/>
                  </a:lnTo>
                  <a:lnTo>
                    <a:pt x="2329" y="31082"/>
                  </a:lnTo>
                  <a:lnTo>
                    <a:pt x="3488" y="28300"/>
                  </a:lnTo>
                  <a:lnTo>
                    <a:pt x="4637" y="25517"/>
                  </a:lnTo>
                  <a:lnTo>
                    <a:pt x="6050" y="22882"/>
                  </a:lnTo>
                  <a:lnTo>
                    <a:pt x="7725" y="20374"/>
                  </a:lnTo>
                  <a:lnTo>
                    <a:pt x="9391" y="17876"/>
                  </a:lnTo>
                  <a:lnTo>
                    <a:pt x="11298" y="15557"/>
                  </a:lnTo>
                  <a:lnTo>
                    <a:pt x="13428" y="13428"/>
                  </a:lnTo>
                  <a:lnTo>
                    <a:pt x="15557" y="11298"/>
                  </a:lnTo>
                  <a:lnTo>
                    <a:pt x="17865" y="9401"/>
                  </a:lnTo>
                  <a:lnTo>
                    <a:pt x="20374" y="7725"/>
                  </a:lnTo>
                  <a:lnTo>
                    <a:pt x="22872" y="6050"/>
                  </a:lnTo>
                  <a:lnTo>
                    <a:pt x="25517" y="4637"/>
                  </a:lnTo>
                  <a:lnTo>
                    <a:pt x="28300" y="3488"/>
                  </a:lnTo>
                  <a:lnTo>
                    <a:pt x="31082" y="2339"/>
                  </a:lnTo>
                  <a:lnTo>
                    <a:pt x="33949" y="1465"/>
                  </a:lnTo>
                  <a:lnTo>
                    <a:pt x="36900" y="885"/>
                  </a:lnTo>
                  <a:lnTo>
                    <a:pt x="39852" y="295"/>
                  </a:lnTo>
                  <a:lnTo>
                    <a:pt x="42834" y="0"/>
                  </a:lnTo>
                  <a:lnTo>
                    <a:pt x="45849" y="0"/>
                  </a:lnTo>
                  <a:lnTo>
                    <a:pt x="262448" y="0"/>
                  </a:lnTo>
                  <a:lnTo>
                    <a:pt x="265452" y="0"/>
                  </a:lnTo>
                  <a:lnTo>
                    <a:pt x="268435" y="295"/>
                  </a:lnTo>
                  <a:lnTo>
                    <a:pt x="271386" y="885"/>
                  </a:lnTo>
                  <a:lnTo>
                    <a:pt x="274337" y="1465"/>
                  </a:lnTo>
                  <a:lnTo>
                    <a:pt x="287913" y="7725"/>
                  </a:lnTo>
                  <a:lnTo>
                    <a:pt x="290421" y="9401"/>
                  </a:lnTo>
                  <a:lnTo>
                    <a:pt x="292730" y="11298"/>
                  </a:lnTo>
                  <a:lnTo>
                    <a:pt x="294859" y="13428"/>
                  </a:lnTo>
                  <a:lnTo>
                    <a:pt x="296988" y="15557"/>
                  </a:lnTo>
                  <a:lnTo>
                    <a:pt x="298896" y="17876"/>
                  </a:lnTo>
                  <a:lnTo>
                    <a:pt x="300561" y="20374"/>
                  </a:lnTo>
                  <a:lnTo>
                    <a:pt x="302237" y="22882"/>
                  </a:lnTo>
                  <a:lnTo>
                    <a:pt x="303649" y="25517"/>
                  </a:lnTo>
                  <a:lnTo>
                    <a:pt x="304798" y="28300"/>
                  </a:lnTo>
                  <a:lnTo>
                    <a:pt x="305958" y="31082"/>
                  </a:lnTo>
                  <a:lnTo>
                    <a:pt x="306822" y="33949"/>
                  </a:lnTo>
                  <a:lnTo>
                    <a:pt x="307412" y="36900"/>
                  </a:lnTo>
                  <a:lnTo>
                    <a:pt x="308002" y="39852"/>
                  </a:lnTo>
                  <a:lnTo>
                    <a:pt x="308298" y="42834"/>
                  </a:lnTo>
                  <a:lnTo>
                    <a:pt x="308298" y="45849"/>
                  </a:lnTo>
                  <a:lnTo>
                    <a:pt x="308298" y="270353"/>
                  </a:lnTo>
                  <a:lnTo>
                    <a:pt x="308298" y="273368"/>
                  </a:lnTo>
                  <a:lnTo>
                    <a:pt x="308002" y="276350"/>
                  </a:lnTo>
                  <a:lnTo>
                    <a:pt x="307412" y="279302"/>
                  </a:lnTo>
                  <a:lnTo>
                    <a:pt x="306822" y="282253"/>
                  </a:lnTo>
                  <a:lnTo>
                    <a:pt x="305958" y="285120"/>
                  </a:lnTo>
                  <a:lnTo>
                    <a:pt x="304798" y="287902"/>
                  </a:lnTo>
                  <a:lnTo>
                    <a:pt x="303649" y="290685"/>
                  </a:lnTo>
                  <a:lnTo>
                    <a:pt x="302237" y="293320"/>
                  </a:lnTo>
                  <a:lnTo>
                    <a:pt x="300561" y="295829"/>
                  </a:lnTo>
                  <a:lnTo>
                    <a:pt x="298896" y="298327"/>
                  </a:lnTo>
                  <a:lnTo>
                    <a:pt x="296988" y="300645"/>
                  </a:lnTo>
                  <a:lnTo>
                    <a:pt x="294859" y="302774"/>
                  </a:lnTo>
                  <a:lnTo>
                    <a:pt x="292730" y="304904"/>
                  </a:lnTo>
                  <a:lnTo>
                    <a:pt x="290421" y="306801"/>
                  </a:lnTo>
                  <a:lnTo>
                    <a:pt x="287913" y="308477"/>
                  </a:lnTo>
                  <a:lnTo>
                    <a:pt x="285415" y="310153"/>
                  </a:lnTo>
                  <a:lnTo>
                    <a:pt x="265452" y="316203"/>
                  </a:lnTo>
                  <a:lnTo>
                    <a:pt x="262448" y="316203"/>
                  </a:lnTo>
                  <a:lnTo>
                    <a:pt x="45849" y="316203"/>
                  </a:lnTo>
                  <a:lnTo>
                    <a:pt x="42834" y="316203"/>
                  </a:lnTo>
                  <a:lnTo>
                    <a:pt x="39852" y="315907"/>
                  </a:lnTo>
                  <a:lnTo>
                    <a:pt x="20374" y="308477"/>
                  </a:lnTo>
                  <a:lnTo>
                    <a:pt x="17865" y="306801"/>
                  </a:lnTo>
                  <a:lnTo>
                    <a:pt x="15557" y="304904"/>
                  </a:lnTo>
                  <a:lnTo>
                    <a:pt x="13428" y="302774"/>
                  </a:lnTo>
                  <a:lnTo>
                    <a:pt x="11298" y="300645"/>
                  </a:lnTo>
                  <a:lnTo>
                    <a:pt x="9391" y="298327"/>
                  </a:lnTo>
                  <a:lnTo>
                    <a:pt x="7725" y="295829"/>
                  </a:lnTo>
                  <a:lnTo>
                    <a:pt x="6050" y="293320"/>
                  </a:lnTo>
                  <a:lnTo>
                    <a:pt x="4637" y="290685"/>
                  </a:lnTo>
                  <a:lnTo>
                    <a:pt x="3488" y="287902"/>
                  </a:lnTo>
                  <a:lnTo>
                    <a:pt x="2329" y="285120"/>
                  </a:lnTo>
                  <a:lnTo>
                    <a:pt x="1465" y="282253"/>
                  </a:lnTo>
                  <a:lnTo>
                    <a:pt x="874" y="279302"/>
                  </a:lnTo>
                  <a:lnTo>
                    <a:pt x="284" y="276350"/>
                  </a:lnTo>
                  <a:lnTo>
                    <a:pt x="0" y="273368"/>
                  </a:lnTo>
                  <a:lnTo>
                    <a:pt x="0" y="270353"/>
                  </a:lnTo>
                  <a:close/>
                </a:path>
              </a:pathLst>
            </a:custGeom>
            <a:ln w="7905">
              <a:solidFill>
                <a:srgbClr val="2A1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664638" y="3395378"/>
            <a:ext cx="16319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-50" dirty="0">
                <a:solidFill>
                  <a:srgbClr val="E5E0DF"/>
                </a:solidFill>
                <a:latin typeface="Tahoma"/>
                <a:cs typeface="Tahoma"/>
              </a:rPr>
              <a:t>3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4657" y="3422058"/>
            <a:ext cx="3395345" cy="74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0050">
              <a:lnSpc>
                <a:spcPct val="100000"/>
              </a:lnSpc>
              <a:spcBef>
                <a:spcPts val="100"/>
              </a:spcBef>
            </a:pPr>
            <a:r>
              <a:rPr sz="1400" b="1" spc="-75" dirty="0">
                <a:solidFill>
                  <a:srgbClr val="E5E0DF"/>
                </a:solidFill>
                <a:latin typeface="Tahoma"/>
                <a:cs typeface="Tahoma"/>
              </a:rPr>
              <a:t>Auto-</a:t>
            </a:r>
            <a:r>
              <a:rPr sz="1400" b="1" spc="-45" dirty="0">
                <a:solidFill>
                  <a:srgbClr val="E5E0DF"/>
                </a:solidFill>
                <a:latin typeface="Tahoma"/>
                <a:cs typeface="Tahoma"/>
              </a:rPr>
              <a:t>Ticket</a:t>
            </a:r>
            <a:r>
              <a:rPr sz="1400" b="1" spc="-125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400" b="1" spc="-45" dirty="0">
                <a:solidFill>
                  <a:srgbClr val="E5E0DF"/>
                </a:solidFill>
                <a:latin typeface="Tahoma"/>
                <a:cs typeface="Tahoma"/>
              </a:rPr>
              <a:t>Creation</a:t>
            </a:r>
            <a:endParaRPr sz="1400">
              <a:latin typeface="Tahoma"/>
              <a:cs typeface="Tahoma"/>
            </a:endParaRPr>
          </a:p>
          <a:p>
            <a:pPr marL="429895" marR="6985" indent="-417830">
              <a:lnSpc>
                <a:spcPct val="136700"/>
              </a:lnSpc>
              <a:spcBef>
                <a:spcPts val="375"/>
              </a:spcBef>
            </a:pPr>
            <a:r>
              <a:rPr sz="1100" spc="-45" dirty="0">
                <a:solidFill>
                  <a:srgbClr val="E5E0DF"/>
                </a:solidFill>
                <a:latin typeface="Verdana"/>
                <a:cs typeface="Verdana"/>
              </a:rPr>
              <a:t>Python</a:t>
            </a:r>
            <a:r>
              <a:rPr sz="1100" spc="-9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E5E0DF"/>
                </a:solidFill>
                <a:latin typeface="Verdana"/>
                <a:cs typeface="Verdana"/>
              </a:rPr>
              <a:t>script</a:t>
            </a:r>
            <a:r>
              <a:rPr sz="110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E5E0DF"/>
                </a:solidFill>
                <a:latin typeface="Verdana"/>
                <a:cs typeface="Verdana"/>
              </a:rPr>
              <a:t>calls</a:t>
            </a:r>
            <a:r>
              <a:rPr sz="110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E5E0DF"/>
                </a:solidFill>
                <a:latin typeface="Verdana"/>
                <a:cs typeface="Verdana"/>
              </a:rPr>
              <a:t>JIRA</a:t>
            </a:r>
            <a:r>
              <a:rPr sz="110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E5E0DF"/>
                </a:solidFill>
                <a:latin typeface="Verdana"/>
                <a:cs typeface="Verdana"/>
              </a:rPr>
              <a:t>API</a:t>
            </a:r>
            <a:r>
              <a:rPr sz="110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E5E0DF"/>
                </a:solidFill>
                <a:latin typeface="Verdana"/>
                <a:cs typeface="Verdana"/>
              </a:rPr>
              <a:t>to</a:t>
            </a:r>
            <a:r>
              <a:rPr sz="110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E5E0DF"/>
                </a:solidFill>
                <a:latin typeface="Verdana"/>
                <a:cs typeface="Verdana"/>
              </a:rPr>
              <a:t>create</a:t>
            </a:r>
            <a:r>
              <a:rPr sz="110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E5E0DF"/>
                </a:solidFill>
                <a:latin typeface="Verdana"/>
                <a:cs typeface="Verdana"/>
              </a:rPr>
              <a:t>bug</a:t>
            </a:r>
            <a:r>
              <a:rPr sz="110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E5E0DF"/>
                </a:solidFill>
                <a:latin typeface="Verdana"/>
                <a:cs typeface="Verdana"/>
              </a:rPr>
              <a:t>ticket</a:t>
            </a:r>
            <a:r>
              <a:rPr sz="110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E5E0DF"/>
                </a:solidFill>
                <a:latin typeface="Verdana"/>
                <a:cs typeface="Verdana"/>
              </a:rPr>
              <a:t>with </a:t>
            </a:r>
            <a:r>
              <a:rPr sz="1100" spc="-70" dirty="0">
                <a:solidFill>
                  <a:srgbClr val="E5E0DF"/>
                </a:solidFill>
                <a:latin typeface="Verdana"/>
                <a:cs typeface="Verdana"/>
              </a:rPr>
              <a:t>priority,</a:t>
            </a:r>
            <a:r>
              <a:rPr sz="1100" spc="-6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70" dirty="0">
                <a:solidFill>
                  <a:srgbClr val="E5E0DF"/>
                </a:solidFill>
                <a:latin typeface="Verdana"/>
                <a:cs typeface="Verdana"/>
              </a:rPr>
              <a:t>environment</a:t>
            </a:r>
            <a:r>
              <a:rPr sz="1100" spc="-60" dirty="0">
                <a:solidFill>
                  <a:srgbClr val="E5E0DF"/>
                </a:solidFill>
                <a:latin typeface="Verdana"/>
                <a:cs typeface="Verdana"/>
              </a:rPr>
              <a:t> details, </a:t>
            </a:r>
            <a:r>
              <a:rPr sz="1100" spc="-55" dirty="0">
                <a:solidFill>
                  <a:srgbClr val="E5E0DF"/>
                </a:solidFill>
                <a:latin typeface="Verdana"/>
                <a:cs typeface="Verdana"/>
              </a:rPr>
              <a:t>and</a:t>
            </a:r>
            <a:r>
              <a:rPr sz="1100" spc="-6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E5E0DF"/>
                </a:solidFill>
                <a:latin typeface="Verdana"/>
                <a:cs typeface="Verdana"/>
              </a:rPr>
              <a:t>attachments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582798" y="4118369"/>
            <a:ext cx="735965" cy="324485"/>
            <a:chOff x="4582798" y="4118369"/>
            <a:chExt cx="735965" cy="324485"/>
          </a:xfrm>
        </p:grpSpPr>
        <p:sp>
          <p:nvSpPr>
            <p:cNvPr id="27" name="object 27"/>
            <p:cNvSpPr/>
            <p:nvPr/>
          </p:nvSpPr>
          <p:spPr>
            <a:xfrm>
              <a:off x="4891271" y="4276646"/>
              <a:ext cx="427355" cy="15875"/>
            </a:xfrm>
            <a:custGeom>
              <a:avLst/>
              <a:gdLst/>
              <a:ahLst/>
              <a:cxnLst/>
              <a:rect l="l" t="t" r="r" b="b"/>
              <a:pathLst>
                <a:path w="427354" h="15875">
                  <a:moveTo>
                    <a:pt x="421150" y="0"/>
                  </a:moveTo>
                  <a:lnTo>
                    <a:pt x="5712" y="0"/>
                  </a:lnTo>
                  <a:lnTo>
                    <a:pt x="3857" y="769"/>
                  </a:lnTo>
                  <a:lnTo>
                    <a:pt x="769" y="3857"/>
                  </a:lnTo>
                  <a:lnTo>
                    <a:pt x="0" y="5723"/>
                  </a:lnTo>
                  <a:lnTo>
                    <a:pt x="0" y="7905"/>
                  </a:lnTo>
                  <a:lnTo>
                    <a:pt x="0" y="10086"/>
                  </a:lnTo>
                  <a:lnTo>
                    <a:pt x="769" y="11952"/>
                  </a:lnTo>
                  <a:lnTo>
                    <a:pt x="3857" y="15040"/>
                  </a:lnTo>
                  <a:lnTo>
                    <a:pt x="5712" y="15810"/>
                  </a:lnTo>
                  <a:lnTo>
                    <a:pt x="421150" y="15810"/>
                  </a:lnTo>
                  <a:lnTo>
                    <a:pt x="423005" y="15040"/>
                  </a:lnTo>
                  <a:lnTo>
                    <a:pt x="426094" y="11952"/>
                  </a:lnTo>
                  <a:lnTo>
                    <a:pt x="426874" y="10086"/>
                  </a:lnTo>
                  <a:lnTo>
                    <a:pt x="426874" y="5723"/>
                  </a:lnTo>
                  <a:lnTo>
                    <a:pt x="426094" y="3857"/>
                  </a:lnTo>
                  <a:lnTo>
                    <a:pt x="423005" y="769"/>
                  </a:lnTo>
                  <a:lnTo>
                    <a:pt x="421150" y="0"/>
                  </a:lnTo>
                  <a:close/>
                </a:path>
              </a:pathLst>
            </a:custGeom>
            <a:solidFill>
              <a:srgbClr val="2A18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86926" y="4122497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273357" y="0"/>
                  </a:moveTo>
                  <a:lnTo>
                    <a:pt x="42834" y="0"/>
                  </a:lnTo>
                  <a:lnTo>
                    <a:pt x="39852" y="295"/>
                  </a:lnTo>
                  <a:lnTo>
                    <a:pt x="6050" y="22882"/>
                  </a:lnTo>
                  <a:lnTo>
                    <a:pt x="0" y="42834"/>
                  </a:lnTo>
                  <a:lnTo>
                    <a:pt x="0" y="270353"/>
                  </a:lnTo>
                  <a:lnTo>
                    <a:pt x="0" y="273368"/>
                  </a:lnTo>
                  <a:lnTo>
                    <a:pt x="22872" y="310153"/>
                  </a:lnTo>
                  <a:lnTo>
                    <a:pt x="42834" y="316203"/>
                  </a:lnTo>
                  <a:lnTo>
                    <a:pt x="273357" y="316203"/>
                  </a:lnTo>
                  <a:lnTo>
                    <a:pt x="310142" y="293320"/>
                  </a:lnTo>
                  <a:lnTo>
                    <a:pt x="316203" y="273368"/>
                  </a:lnTo>
                  <a:lnTo>
                    <a:pt x="316203" y="42834"/>
                  </a:lnTo>
                  <a:lnTo>
                    <a:pt x="293320" y="6050"/>
                  </a:lnTo>
                  <a:lnTo>
                    <a:pt x="276340" y="295"/>
                  </a:lnTo>
                  <a:lnTo>
                    <a:pt x="273357" y="0"/>
                  </a:lnTo>
                  <a:close/>
                </a:path>
              </a:pathLst>
            </a:custGeom>
            <a:solidFill>
              <a:srgbClr val="100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86926" y="4122497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0" y="270353"/>
                  </a:moveTo>
                  <a:lnTo>
                    <a:pt x="0" y="45849"/>
                  </a:lnTo>
                  <a:lnTo>
                    <a:pt x="0" y="42834"/>
                  </a:lnTo>
                  <a:lnTo>
                    <a:pt x="284" y="39852"/>
                  </a:lnTo>
                  <a:lnTo>
                    <a:pt x="874" y="36900"/>
                  </a:lnTo>
                  <a:lnTo>
                    <a:pt x="1465" y="33949"/>
                  </a:lnTo>
                  <a:lnTo>
                    <a:pt x="2329" y="31082"/>
                  </a:lnTo>
                  <a:lnTo>
                    <a:pt x="3488" y="28300"/>
                  </a:lnTo>
                  <a:lnTo>
                    <a:pt x="4637" y="25517"/>
                  </a:lnTo>
                  <a:lnTo>
                    <a:pt x="6050" y="22882"/>
                  </a:lnTo>
                  <a:lnTo>
                    <a:pt x="7725" y="20374"/>
                  </a:lnTo>
                  <a:lnTo>
                    <a:pt x="9391" y="17876"/>
                  </a:lnTo>
                  <a:lnTo>
                    <a:pt x="11298" y="15557"/>
                  </a:lnTo>
                  <a:lnTo>
                    <a:pt x="13428" y="13428"/>
                  </a:lnTo>
                  <a:lnTo>
                    <a:pt x="15557" y="11298"/>
                  </a:lnTo>
                  <a:lnTo>
                    <a:pt x="17865" y="9401"/>
                  </a:lnTo>
                  <a:lnTo>
                    <a:pt x="20374" y="7725"/>
                  </a:lnTo>
                  <a:lnTo>
                    <a:pt x="22872" y="6050"/>
                  </a:lnTo>
                  <a:lnTo>
                    <a:pt x="25517" y="4637"/>
                  </a:lnTo>
                  <a:lnTo>
                    <a:pt x="28300" y="3488"/>
                  </a:lnTo>
                  <a:lnTo>
                    <a:pt x="31082" y="2339"/>
                  </a:lnTo>
                  <a:lnTo>
                    <a:pt x="33949" y="1465"/>
                  </a:lnTo>
                  <a:lnTo>
                    <a:pt x="36900" y="885"/>
                  </a:lnTo>
                  <a:lnTo>
                    <a:pt x="39852" y="295"/>
                  </a:lnTo>
                  <a:lnTo>
                    <a:pt x="42834" y="0"/>
                  </a:lnTo>
                  <a:lnTo>
                    <a:pt x="45849" y="0"/>
                  </a:lnTo>
                  <a:lnTo>
                    <a:pt x="270353" y="0"/>
                  </a:lnTo>
                  <a:lnTo>
                    <a:pt x="273357" y="0"/>
                  </a:lnTo>
                  <a:lnTo>
                    <a:pt x="276340" y="295"/>
                  </a:lnTo>
                  <a:lnTo>
                    <a:pt x="279291" y="885"/>
                  </a:lnTo>
                  <a:lnTo>
                    <a:pt x="282242" y="1465"/>
                  </a:lnTo>
                  <a:lnTo>
                    <a:pt x="295818" y="7725"/>
                  </a:lnTo>
                  <a:lnTo>
                    <a:pt x="298327" y="9401"/>
                  </a:lnTo>
                  <a:lnTo>
                    <a:pt x="300635" y="11298"/>
                  </a:lnTo>
                  <a:lnTo>
                    <a:pt x="302764" y="13428"/>
                  </a:lnTo>
                  <a:lnTo>
                    <a:pt x="304893" y="15557"/>
                  </a:lnTo>
                  <a:lnTo>
                    <a:pt x="306801" y="17876"/>
                  </a:lnTo>
                  <a:lnTo>
                    <a:pt x="308466" y="20374"/>
                  </a:lnTo>
                  <a:lnTo>
                    <a:pt x="310142" y="22882"/>
                  </a:lnTo>
                  <a:lnTo>
                    <a:pt x="311554" y="25517"/>
                  </a:lnTo>
                  <a:lnTo>
                    <a:pt x="312703" y="28300"/>
                  </a:lnTo>
                  <a:lnTo>
                    <a:pt x="313863" y="31082"/>
                  </a:lnTo>
                  <a:lnTo>
                    <a:pt x="314727" y="33949"/>
                  </a:lnTo>
                  <a:lnTo>
                    <a:pt x="315317" y="36900"/>
                  </a:lnTo>
                  <a:lnTo>
                    <a:pt x="315907" y="39852"/>
                  </a:lnTo>
                  <a:lnTo>
                    <a:pt x="316203" y="42834"/>
                  </a:lnTo>
                  <a:lnTo>
                    <a:pt x="316203" y="45849"/>
                  </a:lnTo>
                  <a:lnTo>
                    <a:pt x="316203" y="270353"/>
                  </a:lnTo>
                  <a:lnTo>
                    <a:pt x="316203" y="273368"/>
                  </a:lnTo>
                  <a:lnTo>
                    <a:pt x="315907" y="276350"/>
                  </a:lnTo>
                  <a:lnTo>
                    <a:pt x="315317" y="279302"/>
                  </a:lnTo>
                  <a:lnTo>
                    <a:pt x="314727" y="282253"/>
                  </a:lnTo>
                  <a:lnTo>
                    <a:pt x="313863" y="285120"/>
                  </a:lnTo>
                  <a:lnTo>
                    <a:pt x="312703" y="287902"/>
                  </a:lnTo>
                  <a:lnTo>
                    <a:pt x="311554" y="290685"/>
                  </a:lnTo>
                  <a:lnTo>
                    <a:pt x="310142" y="293320"/>
                  </a:lnTo>
                  <a:lnTo>
                    <a:pt x="308466" y="295829"/>
                  </a:lnTo>
                  <a:lnTo>
                    <a:pt x="306801" y="298327"/>
                  </a:lnTo>
                  <a:lnTo>
                    <a:pt x="304893" y="300645"/>
                  </a:lnTo>
                  <a:lnTo>
                    <a:pt x="302764" y="302774"/>
                  </a:lnTo>
                  <a:lnTo>
                    <a:pt x="300635" y="304904"/>
                  </a:lnTo>
                  <a:lnTo>
                    <a:pt x="298327" y="306801"/>
                  </a:lnTo>
                  <a:lnTo>
                    <a:pt x="295818" y="308477"/>
                  </a:lnTo>
                  <a:lnTo>
                    <a:pt x="293320" y="310153"/>
                  </a:lnTo>
                  <a:lnTo>
                    <a:pt x="290674" y="311565"/>
                  </a:lnTo>
                  <a:lnTo>
                    <a:pt x="287892" y="312714"/>
                  </a:lnTo>
                  <a:lnTo>
                    <a:pt x="285109" y="313863"/>
                  </a:lnTo>
                  <a:lnTo>
                    <a:pt x="282242" y="314738"/>
                  </a:lnTo>
                  <a:lnTo>
                    <a:pt x="279291" y="315328"/>
                  </a:lnTo>
                  <a:lnTo>
                    <a:pt x="276340" y="315907"/>
                  </a:lnTo>
                  <a:lnTo>
                    <a:pt x="273357" y="316203"/>
                  </a:lnTo>
                  <a:lnTo>
                    <a:pt x="270353" y="316203"/>
                  </a:lnTo>
                  <a:lnTo>
                    <a:pt x="45849" y="316203"/>
                  </a:lnTo>
                  <a:lnTo>
                    <a:pt x="42834" y="316203"/>
                  </a:lnTo>
                  <a:lnTo>
                    <a:pt x="39852" y="315907"/>
                  </a:lnTo>
                  <a:lnTo>
                    <a:pt x="36900" y="315328"/>
                  </a:lnTo>
                  <a:lnTo>
                    <a:pt x="33949" y="314738"/>
                  </a:lnTo>
                  <a:lnTo>
                    <a:pt x="31082" y="313863"/>
                  </a:lnTo>
                  <a:lnTo>
                    <a:pt x="28300" y="312714"/>
                  </a:lnTo>
                  <a:lnTo>
                    <a:pt x="25517" y="311565"/>
                  </a:lnTo>
                  <a:lnTo>
                    <a:pt x="22872" y="310153"/>
                  </a:lnTo>
                  <a:lnTo>
                    <a:pt x="20374" y="308477"/>
                  </a:lnTo>
                  <a:lnTo>
                    <a:pt x="17865" y="306801"/>
                  </a:lnTo>
                  <a:lnTo>
                    <a:pt x="15557" y="304904"/>
                  </a:lnTo>
                  <a:lnTo>
                    <a:pt x="13428" y="302774"/>
                  </a:lnTo>
                  <a:lnTo>
                    <a:pt x="11298" y="300645"/>
                  </a:lnTo>
                  <a:lnTo>
                    <a:pt x="9391" y="298327"/>
                  </a:lnTo>
                  <a:lnTo>
                    <a:pt x="7725" y="295829"/>
                  </a:lnTo>
                  <a:lnTo>
                    <a:pt x="6050" y="293320"/>
                  </a:lnTo>
                  <a:lnTo>
                    <a:pt x="4637" y="290685"/>
                  </a:lnTo>
                  <a:lnTo>
                    <a:pt x="3488" y="287902"/>
                  </a:lnTo>
                  <a:lnTo>
                    <a:pt x="2329" y="285120"/>
                  </a:lnTo>
                  <a:lnTo>
                    <a:pt x="1465" y="282253"/>
                  </a:lnTo>
                  <a:lnTo>
                    <a:pt x="874" y="279302"/>
                  </a:lnTo>
                  <a:lnTo>
                    <a:pt x="284" y="276350"/>
                  </a:lnTo>
                  <a:lnTo>
                    <a:pt x="0" y="273368"/>
                  </a:lnTo>
                  <a:lnTo>
                    <a:pt x="0" y="270353"/>
                  </a:lnTo>
                  <a:close/>
                </a:path>
              </a:pathLst>
            </a:custGeom>
            <a:ln w="7905">
              <a:solidFill>
                <a:srgbClr val="2A1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661298" y="4130550"/>
            <a:ext cx="17018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30" dirty="0">
                <a:solidFill>
                  <a:srgbClr val="E5E0DF"/>
                </a:solidFill>
                <a:latin typeface="Tahoma"/>
                <a:cs typeface="Tahoma"/>
              </a:rPr>
              <a:t>4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41800" y="4157230"/>
            <a:ext cx="3493770" cy="74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solidFill>
                  <a:srgbClr val="E5E0DF"/>
                </a:solidFill>
                <a:latin typeface="Tahoma"/>
                <a:cs typeface="Tahoma"/>
              </a:rPr>
              <a:t>Developer</a:t>
            </a:r>
            <a:r>
              <a:rPr sz="1400" b="1" spc="-100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E5E0DF"/>
                </a:solidFill>
                <a:latin typeface="Tahoma"/>
                <a:cs typeface="Tahoma"/>
              </a:rPr>
              <a:t>Investigation</a:t>
            </a:r>
            <a:endParaRPr sz="1400">
              <a:latin typeface="Tahoma"/>
              <a:cs typeface="Tahoma"/>
            </a:endParaRPr>
          </a:p>
          <a:p>
            <a:pPr marL="12700" marR="5080">
              <a:lnSpc>
                <a:spcPct val="132000"/>
              </a:lnSpc>
              <a:spcBef>
                <a:spcPts val="500"/>
              </a:spcBef>
            </a:pPr>
            <a:r>
              <a:rPr sz="1100" spc="-65" dirty="0">
                <a:solidFill>
                  <a:srgbClr val="E5E0DF"/>
                </a:solidFill>
                <a:latin typeface="Verdana"/>
                <a:cs typeface="Verdana"/>
              </a:rPr>
              <a:t>Team</a:t>
            </a:r>
            <a:r>
              <a:rPr sz="1100" spc="-7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E5E0DF"/>
                </a:solidFill>
                <a:latin typeface="Verdana"/>
                <a:cs typeface="Verdana"/>
              </a:rPr>
              <a:t>reviews</a:t>
            </a:r>
            <a:r>
              <a:rPr sz="1100" spc="-7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E5E0DF"/>
                </a:solidFill>
                <a:latin typeface="Verdana"/>
                <a:cs typeface="Verdana"/>
              </a:rPr>
              <a:t>ticket,</a:t>
            </a:r>
            <a:r>
              <a:rPr sz="1100" spc="-7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E5E0DF"/>
                </a:solidFill>
                <a:latin typeface="Verdana"/>
                <a:cs typeface="Verdana"/>
              </a:rPr>
              <a:t>reproduces</a:t>
            </a:r>
            <a:r>
              <a:rPr sz="1100" spc="-7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E5E0DF"/>
                </a:solidFill>
                <a:latin typeface="Verdana"/>
                <a:cs typeface="Verdana"/>
              </a:rPr>
              <a:t>issue</a:t>
            </a:r>
            <a:r>
              <a:rPr sz="1100" spc="-7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E5E0DF"/>
                </a:solidFill>
                <a:latin typeface="Verdana"/>
                <a:cs typeface="Verdana"/>
              </a:rPr>
              <a:t>using</a:t>
            </a:r>
            <a:r>
              <a:rPr sz="1100" spc="-7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E5E0DF"/>
                </a:solidFill>
                <a:latin typeface="Verdana"/>
                <a:cs typeface="Verdana"/>
              </a:rPr>
              <a:t>provided </a:t>
            </a:r>
            <a:r>
              <a:rPr sz="1100" spc="-75" dirty="0">
                <a:solidFill>
                  <a:srgbClr val="E5E0DF"/>
                </a:solidFill>
                <a:latin typeface="Verdana"/>
                <a:cs typeface="Verdana"/>
              </a:rPr>
              <a:t>data,</a:t>
            </a:r>
            <a:r>
              <a:rPr sz="110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E5E0DF"/>
                </a:solidFill>
                <a:latin typeface="Verdana"/>
                <a:cs typeface="Verdana"/>
              </a:rPr>
              <a:t>and</a:t>
            </a:r>
            <a:r>
              <a:rPr sz="110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E5E0DF"/>
                </a:solidFill>
                <a:latin typeface="Verdana"/>
                <a:cs typeface="Verdana"/>
              </a:rPr>
              <a:t>commits</a:t>
            </a:r>
            <a:r>
              <a:rPr sz="1100" spc="-8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E5E0DF"/>
                </a:solidFill>
                <a:latin typeface="Verdana"/>
                <a:cs typeface="Verdana"/>
              </a:rPr>
              <a:t>fix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175862" y="4861621"/>
            <a:ext cx="727710" cy="316230"/>
            <a:chOff x="4175862" y="4861621"/>
            <a:chExt cx="727710" cy="316230"/>
          </a:xfrm>
        </p:grpSpPr>
        <p:sp>
          <p:nvSpPr>
            <p:cNvPr id="33" name="object 33"/>
            <p:cNvSpPr/>
            <p:nvPr/>
          </p:nvSpPr>
          <p:spPr>
            <a:xfrm>
              <a:off x="4175862" y="5011818"/>
              <a:ext cx="427355" cy="15875"/>
            </a:xfrm>
            <a:custGeom>
              <a:avLst/>
              <a:gdLst/>
              <a:ahLst/>
              <a:cxnLst/>
              <a:rect l="l" t="t" r="r" b="b"/>
              <a:pathLst>
                <a:path w="427354" h="15875">
                  <a:moveTo>
                    <a:pt x="421150" y="0"/>
                  </a:moveTo>
                  <a:lnTo>
                    <a:pt x="5712" y="0"/>
                  </a:lnTo>
                  <a:lnTo>
                    <a:pt x="3857" y="769"/>
                  </a:lnTo>
                  <a:lnTo>
                    <a:pt x="769" y="3857"/>
                  </a:lnTo>
                  <a:lnTo>
                    <a:pt x="0" y="5723"/>
                  </a:lnTo>
                  <a:lnTo>
                    <a:pt x="0" y="7905"/>
                  </a:lnTo>
                  <a:lnTo>
                    <a:pt x="0" y="10086"/>
                  </a:lnTo>
                  <a:lnTo>
                    <a:pt x="769" y="11952"/>
                  </a:lnTo>
                  <a:lnTo>
                    <a:pt x="3857" y="15040"/>
                  </a:lnTo>
                  <a:lnTo>
                    <a:pt x="5712" y="15810"/>
                  </a:lnTo>
                  <a:lnTo>
                    <a:pt x="421150" y="15810"/>
                  </a:lnTo>
                  <a:lnTo>
                    <a:pt x="423005" y="15040"/>
                  </a:lnTo>
                  <a:lnTo>
                    <a:pt x="426094" y="11952"/>
                  </a:lnTo>
                  <a:lnTo>
                    <a:pt x="426874" y="10086"/>
                  </a:lnTo>
                  <a:lnTo>
                    <a:pt x="426874" y="5723"/>
                  </a:lnTo>
                  <a:lnTo>
                    <a:pt x="426094" y="3857"/>
                  </a:lnTo>
                  <a:lnTo>
                    <a:pt x="423005" y="769"/>
                  </a:lnTo>
                  <a:lnTo>
                    <a:pt x="421150" y="0"/>
                  </a:lnTo>
                  <a:close/>
                </a:path>
              </a:pathLst>
            </a:custGeom>
            <a:solidFill>
              <a:srgbClr val="2A18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90878" y="4865574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10" h="308610">
                  <a:moveTo>
                    <a:pt x="265452" y="0"/>
                  </a:moveTo>
                  <a:lnTo>
                    <a:pt x="42834" y="0"/>
                  </a:lnTo>
                  <a:lnTo>
                    <a:pt x="39852" y="295"/>
                  </a:lnTo>
                  <a:lnTo>
                    <a:pt x="6050" y="22882"/>
                  </a:lnTo>
                  <a:lnTo>
                    <a:pt x="0" y="42834"/>
                  </a:lnTo>
                  <a:lnTo>
                    <a:pt x="0" y="262448"/>
                  </a:lnTo>
                  <a:lnTo>
                    <a:pt x="0" y="265463"/>
                  </a:lnTo>
                  <a:lnTo>
                    <a:pt x="22872" y="302247"/>
                  </a:lnTo>
                  <a:lnTo>
                    <a:pt x="42834" y="308298"/>
                  </a:lnTo>
                  <a:lnTo>
                    <a:pt x="265452" y="308298"/>
                  </a:lnTo>
                  <a:lnTo>
                    <a:pt x="302237" y="285415"/>
                  </a:lnTo>
                  <a:lnTo>
                    <a:pt x="308298" y="265463"/>
                  </a:lnTo>
                  <a:lnTo>
                    <a:pt x="308298" y="42834"/>
                  </a:lnTo>
                  <a:lnTo>
                    <a:pt x="285415" y="6050"/>
                  </a:lnTo>
                  <a:lnTo>
                    <a:pt x="268435" y="295"/>
                  </a:lnTo>
                  <a:lnTo>
                    <a:pt x="265452" y="0"/>
                  </a:lnTo>
                  <a:close/>
                </a:path>
              </a:pathLst>
            </a:custGeom>
            <a:solidFill>
              <a:srgbClr val="100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590878" y="4865574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10" h="308610">
                  <a:moveTo>
                    <a:pt x="0" y="262448"/>
                  </a:moveTo>
                  <a:lnTo>
                    <a:pt x="0" y="45849"/>
                  </a:lnTo>
                  <a:lnTo>
                    <a:pt x="0" y="42834"/>
                  </a:lnTo>
                  <a:lnTo>
                    <a:pt x="284" y="39852"/>
                  </a:lnTo>
                  <a:lnTo>
                    <a:pt x="874" y="36900"/>
                  </a:lnTo>
                  <a:lnTo>
                    <a:pt x="1465" y="33949"/>
                  </a:lnTo>
                  <a:lnTo>
                    <a:pt x="2329" y="31082"/>
                  </a:lnTo>
                  <a:lnTo>
                    <a:pt x="3488" y="28300"/>
                  </a:lnTo>
                  <a:lnTo>
                    <a:pt x="4637" y="25517"/>
                  </a:lnTo>
                  <a:lnTo>
                    <a:pt x="6050" y="22882"/>
                  </a:lnTo>
                  <a:lnTo>
                    <a:pt x="7725" y="20374"/>
                  </a:lnTo>
                  <a:lnTo>
                    <a:pt x="9391" y="17876"/>
                  </a:lnTo>
                  <a:lnTo>
                    <a:pt x="11298" y="15557"/>
                  </a:lnTo>
                  <a:lnTo>
                    <a:pt x="13428" y="13428"/>
                  </a:lnTo>
                  <a:lnTo>
                    <a:pt x="15557" y="11298"/>
                  </a:lnTo>
                  <a:lnTo>
                    <a:pt x="17865" y="9401"/>
                  </a:lnTo>
                  <a:lnTo>
                    <a:pt x="20374" y="7725"/>
                  </a:lnTo>
                  <a:lnTo>
                    <a:pt x="22872" y="6050"/>
                  </a:lnTo>
                  <a:lnTo>
                    <a:pt x="36900" y="885"/>
                  </a:lnTo>
                  <a:lnTo>
                    <a:pt x="39852" y="295"/>
                  </a:lnTo>
                  <a:lnTo>
                    <a:pt x="42834" y="0"/>
                  </a:lnTo>
                  <a:lnTo>
                    <a:pt x="45849" y="0"/>
                  </a:lnTo>
                  <a:lnTo>
                    <a:pt x="262448" y="0"/>
                  </a:lnTo>
                  <a:lnTo>
                    <a:pt x="265452" y="0"/>
                  </a:lnTo>
                  <a:lnTo>
                    <a:pt x="268435" y="295"/>
                  </a:lnTo>
                  <a:lnTo>
                    <a:pt x="271386" y="885"/>
                  </a:lnTo>
                  <a:lnTo>
                    <a:pt x="274337" y="1465"/>
                  </a:lnTo>
                  <a:lnTo>
                    <a:pt x="287913" y="7725"/>
                  </a:lnTo>
                  <a:lnTo>
                    <a:pt x="290421" y="9401"/>
                  </a:lnTo>
                  <a:lnTo>
                    <a:pt x="292730" y="11298"/>
                  </a:lnTo>
                  <a:lnTo>
                    <a:pt x="294859" y="13428"/>
                  </a:lnTo>
                  <a:lnTo>
                    <a:pt x="296988" y="15557"/>
                  </a:lnTo>
                  <a:lnTo>
                    <a:pt x="298896" y="17876"/>
                  </a:lnTo>
                  <a:lnTo>
                    <a:pt x="300561" y="20374"/>
                  </a:lnTo>
                  <a:lnTo>
                    <a:pt x="302237" y="22882"/>
                  </a:lnTo>
                  <a:lnTo>
                    <a:pt x="303649" y="25517"/>
                  </a:lnTo>
                  <a:lnTo>
                    <a:pt x="304798" y="28300"/>
                  </a:lnTo>
                  <a:lnTo>
                    <a:pt x="305958" y="31082"/>
                  </a:lnTo>
                  <a:lnTo>
                    <a:pt x="306822" y="33949"/>
                  </a:lnTo>
                  <a:lnTo>
                    <a:pt x="307412" y="36900"/>
                  </a:lnTo>
                  <a:lnTo>
                    <a:pt x="308002" y="39852"/>
                  </a:lnTo>
                  <a:lnTo>
                    <a:pt x="308298" y="42834"/>
                  </a:lnTo>
                  <a:lnTo>
                    <a:pt x="308298" y="45849"/>
                  </a:lnTo>
                  <a:lnTo>
                    <a:pt x="308298" y="262448"/>
                  </a:lnTo>
                  <a:lnTo>
                    <a:pt x="308298" y="265463"/>
                  </a:lnTo>
                  <a:lnTo>
                    <a:pt x="308002" y="268445"/>
                  </a:lnTo>
                  <a:lnTo>
                    <a:pt x="307412" y="271397"/>
                  </a:lnTo>
                  <a:lnTo>
                    <a:pt x="306822" y="274348"/>
                  </a:lnTo>
                  <a:lnTo>
                    <a:pt x="305958" y="277215"/>
                  </a:lnTo>
                  <a:lnTo>
                    <a:pt x="304798" y="279997"/>
                  </a:lnTo>
                  <a:lnTo>
                    <a:pt x="303649" y="282780"/>
                  </a:lnTo>
                  <a:lnTo>
                    <a:pt x="302237" y="285415"/>
                  </a:lnTo>
                  <a:lnTo>
                    <a:pt x="300561" y="287923"/>
                  </a:lnTo>
                  <a:lnTo>
                    <a:pt x="298896" y="290421"/>
                  </a:lnTo>
                  <a:lnTo>
                    <a:pt x="296988" y="292740"/>
                  </a:lnTo>
                  <a:lnTo>
                    <a:pt x="294859" y="294869"/>
                  </a:lnTo>
                  <a:lnTo>
                    <a:pt x="292730" y="296999"/>
                  </a:lnTo>
                  <a:lnTo>
                    <a:pt x="290421" y="298896"/>
                  </a:lnTo>
                  <a:lnTo>
                    <a:pt x="287913" y="300572"/>
                  </a:lnTo>
                  <a:lnTo>
                    <a:pt x="285415" y="302247"/>
                  </a:lnTo>
                  <a:lnTo>
                    <a:pt x="265452" y="308298"/>
                  </a:lnTo>
                  <a:lnTo>
                    <a:pt x="262448" y="308298"/>
                  </a:lnTo>
                  <a:lnTo>
                    <a:pt x="45849" y="308298"/>
                  </a:lnTo>
                  <a:lnTo>
                    <a:pt x="42834" y="308298"/>
                  </a:lnTo>
                  <a:lnTo>
                    <a:pt x="39852" y="308002"/>
                  </a:lnTo>
                  <a:lnTo>
                    <a:pt x="20374" y="300572"/>
                  </a:lnTo>
                  <a:lnTo>
                    <a:pt x="17865" y="298896"/>
                  </a:lnTo>
                  <a:lnTo>
                    <a:pt x="15557" y="296999"/>
                  </a:lnTo>
                  <a:lnTo>
                    <a:pt x="13428" y="294869"/>
                  </a:lnTo>
                  <a:lnTo>
                    <a:pt x="11298" y="292740"/>
                  </a:lnTo>
                  <a:lnTo>
                    <a:pt x="9391" y="290421"/>
                  </a:lnTo>
                  <a:lnTo>
                    <a:pt x="7725" y="287923"/>
                  </a:lnTo>
                  <a:lnTo>
                    <a:pt x="6050" y="285415"/>
                  </a:lnTo>
                  <a:lnTo>
                    <a:pt x="4637" y="282780"/>
                  </a:lnTo>
                  <a:lnTo>
                    <a:pt x="3488" y="279997"/>
                  </a:lnTo>
                  <a:lnTo>
                    <a:pt x="2329" y="277215"/>
                  </a:lnTo>
                  <a:lnTo>
                    <a:pt x="1465" y="274348"/>
                  </a:lnTo>
                  <a:lnTo>
                    <a:pt x="874" y="271397"/>
                  </a:lnTo>
                  <a:lnTo>
                    <a:pt x="284" y="268445"/>
                  </a:lnTo>
                  <a:lnTo>
                    <a:pt x="0" y="265463"/>
                  </a:lnTo>
                  <a:lnTo>
                    <a:pt x="0" y="262448"/>
                  </a:lnTo>
                  <a:close/>
                </a:path>
              </a:pathLst>
            </a:custGeom>
            <a:ln w="7905">
              <a:solidFill>
                <a:srgbClr val="2A1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667105" y="4865722"/>
            <a:ext cx="15875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-50" dirty="0">
                <a:solidFill>
                  <a:srgbClr val="E5E0DF"/>
                </a:solidFill>
                <a:latin typeface="Tahoma"/>
                <a:cs typeface="Tahoma"/>
              </a:rPr>
              <a:t>5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9708" y="4892402"/>
            <a:ext cx="3420110" cy="74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4514">
              <a:lnSpc>
                <a:spcPct val="100000"/>
              </a:lnSpc>
              <a:spcBef>
                <a:spcPts val="100"/>
              </a:spcBef>
            </a:pPr>
            <a:r>
              <a:rPr sz="1400" b="1" spc="-65" dirty="0">
                <a:solidFill>
                  <a:srgbClr val="E5E0DF"/>
                </a:solidFill>
                <a:latin typeface="Tahoma"/>
                <a:cs typeface="Tahoma"/>
              </a:rPr>
              <a:t>Regression</a:t>
            </a:r>
            <a:r>
              <a:rPr sz="1400" b="1" spc="-100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400" b="1" spc="-45" dirty="0">
                <a:solidFill>
                  <a:srgbClr val="E5E0DF"/>
                </a:solidFill>
                <a:latin typeface="Tahoma"/>
                <a:cs typeface="Tahoma"/>
              </a:rPr>
              <a:t>Testing</a:t>
            </a:r>
            <a:endParaRPr sz="1400">
              <a:latin typeface="Tahoma"/>
              <a:cs typeface="Tahoma"/>
            </a:endParaRPr>
          </a:p>
          <a:p>
            <a:pPr marR="7620" algn="r">
              <a:lnSpc>
                <a:spcPct val="100000"/>
              </a:lnSpc>
              <a:spcBef>
                <a:spcPts val="919"/>
              </a:spcBef>
            </a:pPr>
            <a:r>
              <a:rPr sz="1100" spc="-65" dirty="0">
                <a:solidFill>
                  <a:srgbClr val="E5E0DF"/>
                </a:solidFill>
                <a:latin typeface="Verdana"/>
                <a:cs typeface="Verdana"/>
              </a:rPr>
              <a:t>CI/CD</a:t>
            </a:r>
            <a:r>
              <a:rPr sz="1100" spc="-7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E5E0DF"/>
                </a:solidFill>
                <a:latin typeface="Verdana"/>
                <a:cs typeface="Verdana"/>
              </a:rPr>
              <a:t>pipeline</a:t>
            </a:r>
            <a:r>
              <a:rPr sz="1100" spc="-7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E5E0DF"/>
                </a:solidFill>
                <a:latin typeface="Verdana"/>
                <a:cs typeface="Verdana"/>
              </a:rPr>
              <a:t>triggers</a:t>
            </a:r>
            <a:r>
              <a:rPr sz="1100" spc="-7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E5E0DF"/>
                </a:solidFill>
                <a:latin typeface="Verdana"/>
                <a:cs typeface="Verdana"/>
              </a:rPr>
              <a:t>Selenium</a:t>
            </a:r>
            <a:r>
              <a:rPr sz="1100" spc="-7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80" dirty="0">
                <a:solidFill>
                  <a:srgbClr val="E5E0DF"/>
                </a:solidFill>
                <a:latin typeface="Verdana"/>
                <a:cs typeface="Verdana"/>
              </a:rPr>
              <a:t>suite;</a:t>
            </a:r>
            <a:r>
              <a:rPr sz="1100" spc="-7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E5E0DF"/>
                </a:solidFill>
                <a:latin typeface="Verdana"/>
                <a:cs typeface="Verdana"/>
              </a:rPr>
              <a:t>all</a:t>
            </a:r>
            <a:r>
              <a:rPr sz="1100" spc="-7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E5E0DF"/>
                </a:solidFill>
                <a:latin typeface="Verdana"/>
                <a:cs typeface="Verdana"/>
              </a:rPr>
              <a:t>tests</a:t>
            </a:r>
            <a:r>
              <a:rPr sz="1100" spc="-7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E5E0DF"/>
                </a:solidFill>
                <a:latin typeface="Verdana"/>
                <a:cs typeface="Verdana"/>
              </a:rPr>
              <a:t>pass,</a:t>
            </a:r>
            <a:endParaRPr sz="1100">
              <a:latin typeface="Verdana"/>
              <a:cs typeface="Verdana"/>
            </a:endParaRPr>
          </a:p>
          <a:p>
            <a:pPr marR="7620" algn="r">
              <a:lnSpc>
                <a:spcPct val="100000"/>
              </a:lnSpc>
              <a:spcBef>
                <a:spcPts val="425"/>
              </a:spcBef>
            </a:pPr>
            <a:r>
              <a:rPr sz="1100" spc="-60" dirty="0">
                <a:solidFill>
                  <a:srgbClr val="E5E0DF"/>
                </a:solidFill>
                <a:latin typeface="Verdana"/>
                <a:cs typeface="Verdana"/>
              </a:rPr>
              <a:t>ticket</a:t>
            </a:r>
            <a:r>
              <a:rPr sz="1100" spc="-5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E5E0DF"/>
                </a:solidFill>
                <a:latin typeface="Verdana"/>
                <a:cs typeface="Verdana"/>
              </a:rPr>
              <a:t>auto-</a:t>
            </a:r>
            <a:r>
              <a:rPr sz="1100" spc="-65" dirty="0">
                <a:solidFill>
                  <a:srgbClr val="E5E0DF"/>
                </a:solidFill>
                <a:latin typeface="Verdana"/>
                <a:cs typeface="Verdana"/>
              </a:rPr>
              <a:t>transitions</a:t>
            </a:r>
            <a:r>
              <a:rPr sz="1100" spc="-5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E5E0DF"/>
                </a:solidFill>
                <a:latin typeface="Verdana"/>
                <a:cs typeface="Verdana"/>
              </a:rPr>
              <a:t>to</a:t>
            </a:r>
            <a:r>
              <a:rPr sz="1100" spc="-5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E5E0DF"/>
                </a:solidFill>
                <a:latin typeface="Verdana"/>
                <a:cs typeface="Verdana"/>
              </a:rPr>
              <a:t>"Verified"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1340D549-FA87-75EF-5FD7-6EB265E8F2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3160" t="-114902" r="-243160" b="-114902"/>
          <a:stretch>
            <a:fillRect/>
          </a:stretch>
        </p:blipFill>
        <p:spPr>
          <a:xfrm>
            <a:off x="8572500" y="4835921"/>
            <a:ext cx="2857500" cy="1607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09"/>
    </mc:Choice>
    <mc:Fallback>
      <p:transition spd="slow" advTm="30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1035050"/>
            <a:ext cx="25679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Your</a:t>
            </a:r>
            <a:r>
              <a:rPr spc="-295" dirty="0"/>
              <a:t> </a:t>
            </a:r>
            <a:r>
              <a:rPr spc="-135" dirty="0"/>
              <a:t>Next</a:t>
            </a:r>
            <a:r>
              <a:rPr spc="-290" dirty="0"/>
              <a:t> </a:t>
            </a:r>
            <a:r>
              <a:rPr spc="-35" dirty="0"/>
              <a:t>Steps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0075" y="1828799"/>
            <a:ext cx="3295650" cy="1838325"/>
            <a:chOff x="600075" y="1828799"/>
            <a:chExt cx="3295650" cy="1838325"/>
          </a:xfrm>
        </p:grpSpPr>
        <p:sp>
          <p:nvSpPr>
            <p:cNvPr id="4" name="object 4"/>
            <p:cNvSpPr/>
            <p:nvPr/>
          </p:nvSpPr>
          <p:spPr>
            <a:xfrm>
              <a:off x="604837" y="1833562"/>
              <a:ext cx="3286125" cy="1828800"/>
            </a:xfrm>
            <a:custGeom>
              <a:avLst/>
              <a:gdLst/>
              <a:ahLst/>
              <a:cxnLst/>
              <a:rect l="l" t="t" r="r" b="b"/>
              <a:pathLst>
                <a:path w="3286125" h="1828800">
                  <a:moveTo>
                    <a:pt x="3234512" y="0"/>
                  </a:moveTo>
                  <a:lnTo>
                    <a:pt x="51619" y="0"/>
                  </a:lnTo>
                  <a:lnTo>
                    <a:pt x="48026" y="355"/>
                  </a:lnTo>
                  <a:lnTo>
                    <a:pt x="13618" y="18745"/>
                  </a:lnTo>
                  <a:lnTo>
                    <a:pt x="0" y="51612"/>
                  </a:lnTo>
                  <a:lnTo>
                    <a:pt x="0" y="1773555"/>
                  </a:lnTo>
                  <a:lnTo>
                    <a:pt x="0" y="1777187"/>
                  </a:lnTo>
                  <a:lnTo>
                    <a:pt x="18747" y="1815185"/>
                  </a:lnTo>
                  <a:lnTo>
                    <a:pt x="51619" y="1828800"/>
                  </a:lnTo>
                  <a:lnTo>
                    <a:pt x="3234512" y="1828800"/>
                  </a:lnTo>
                  <a:lnTo>
                    <a:pt x="3272510" y="1810054"/>
                  </a:lnTo>
                  <a:lnTo>
                    <a:pt x="3286125" y="1777187"/>
                  </a:lnTo>
                  <a:lnTo>
                    <a:pt x="3286125" y="51612"/>
                  </a:lnTo>
                  <a:lnTo>
                    <a:pt x="3267379" y="13614"/>
                  </a:lnTo>
                  <a:lnTo>
                    <a:pt x="3238093" y="355"/>
                  </a:lnTo>
                  <a:lnTo>
                    <a:pt x="3234512" y="0"/>
                  </a:lnTo>
                  <a:close/>
                </a:path>
              </a:pathLst>
            </a:custGeom>
            <a:solidFill>
              <a:srgbClr val="100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4837" y="1833562"/>
              <a:ext cx="3286125" cy="1828800"/>
            </a:xfrm>
            <a:custGeom>
              <a:avLst/>
              <a:gdLst/>
              <a:ahLst/>
              <a:cxnLst/>
              <a:rect l="l" t="t" r="r" b="b"/>
              <a:pathLst>
                <a:path w="3286125" h="1828800">
                  <a:moveTo>
                    <a:pt x="0" y="1773555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1" y="48018"/>
                  </a:lnTo>
                  <a:lnTo>
                    <a:pt x="1061" y="44462"/>
                  </a:lnTo>
                  <a:lnTo>
                    <a:pt x="1771" y="40906"/>
                  </a:lnTo>
                  <a:lnTo>
                    <a:pt x="2818" y="37452"/>
                  </a:lnTo>
                  <a:lnTo>
                    <a:pt x="4207" y="34099"/>
                  </a:lnTo>
                  <a:lnTo>
                    <a:pt x="5590" y="30759"/>
                  </a:lnTo>
                  <a:lnTo>
                    <a:pt x="24551" y="9309"/>
                  </a:lnTo>
                  <a:lnTo>
                    <a:pt x="27567" y="7289"/>
                  </a:lnTo>
                  <a:lnTo>
                    <a:pt x="44465" y="1066"/>
                  </a:lnTo>
                  <a:lnTo>
                    <a:pt x="48026" y="355"/>
                  </a:lnTo>
                  <a:lnTo>
                    <a:pt x="51619" y="0"/>
                  </a:lnTo>
                  <a:lnTo>
                    <a:pt x="55245" y="0"/>
                  </a:lnTo>
                  <a:lnTo>
                    <a:pt x="3230880" y="0"/>
                  </a:lnTo>
                  <a:lnTo>
                    <a:pt x="3234512" y="0"/>
                  </a:lnTo>
                  <a:lnTo>
                    <a:pt x="3238093" y="355"/>
                  </a:lnTo>
                  <a:lnTo>
                    <a:pt x="3241649" y="1066"/>
                  </a:lnTo>
                  <a:lnTo>
                    <a:pt x="3245218" y="1765"/>
                  </a:lnTo>
                  <a:lnTo>
                    <a:pt x="3248672" y="2819"/>
                  </a:lnTo>
                  <a:lnTo>
                    <a:pt x="3252012" y="4203"/>
                  </a:lnTo>
                  <a:lnTo>
                    <a:pt x="3255378" y="5588"/>
                  </a:lnTo>
                  <a:lnTo>
                    <a:pt x="3281921" y="34099"/>
                  </a:lnTo>
                  <a:lnTo>
                    <a:pt x="3285058" y="44462"/>
                  </a:lnTo>
                  <a:lnTo>
                    <a:pt x="3285769" y="48018"/>
                  </a:lnTo>
                  <a:lnTo>
                    <a:pt x="3286125" y="51612"/>
                  </a:lnTo>
                  <a:lnTo>
                    <a:pt x="3286125" y="55245"/>
                  </a:lnTo>
                  <a:lnTo>
                    <a:pt x="3286125" y="1773555"/>
                  </a:lnTo>
                  <a:lnTo>
                    <a:pt x="3286125" y="1777187"/>
                  </a:lnTo>
                  <a:lnTo>
                    <a:pt x="3285769" y="1780768"/>
                  </a:lnTo>
                  <a:lnTo>
                    <a:pt x="3285058" y="1784337"/>
                  </a:lnTo>
                  <a:lnTo>
                    <a:pt x="3284359" y="1787893"/>
                  </a:lnTo>
                  <a:lnTo>
                    <a:pt x="3261575" y="1819490"/>
                  </a:lnTo>
                  <a:lnTo>
                    <a:pt x="3241649" y="1827733"/>
                  </a:lnTo>
                  <a:lnTo>
                    <a:pt x="3238093" y="1828444"/>
                  </a:lnTo>
                  <a:lnTo>
                    <a:pt x="3234512" y="1828800"/>
                  </a:lnTo>
                  <a:lnTo>
                    <a:pt x="3230880" y="1828800"/>
                  </a:lnTo>
                  <a:lnTo>
                    <a:pt x="55245" y="1828800"/>
                  </a:lnTo>
                  <a:lnTo>
                    <a:pt x="51619" y="1828800"/>
                  </a:lnTo>
                  <a:lnTo>
                    <a:pt x="48026" y="1828444"/>
                  </a:lnTo>
                  <a:lnTo>
                    <a:pt x="44465" y="1827733"/>
                  </a:lnTo>
                  <a:lnTo>
                    <a:pt x="40907" y="1827034"/>
                  </a:lnTo>
                  <a:lnTo>
                    <a:pt x="9311" y="1804238"/>
                  </a:lnTo>
                  <a:lnTo>
                    <a:pt x="7292" y="1801228"/>
                  </a:lnTo>
                  <a:lnTo>
                    <a:pt x="5590" y="1798053"/>
                  </a:lnTo>
                  <a:lnTo>
                    <a:pt x="4207" y="1794700"/>
                  </a:lnTo>
                  <a:lnTo>
                    <a:pt x="2818" y="1791347"/>
                  </a:lnTo>
                  <a:lnTo>
                    <a:pt x="1771" y="1787893"/>
                  </a:lnTo>
                  <a:lnTo>
                    <a:pt x="1061" y="1784337"/>
                  </a:lnTo>
                  <a:lnTo>
                    <a:pt x="351" y="1780768"/>
                  </a:lnTo>
                  <a:lnTo>
                    <a:pt x="0" y="1777187"/>
                  </a:lnTo>
                  <a:lnTo>
                    <a:pt x="0" y="1773555"/>
                  </a:lnTo>
                  <a:close/>
                </a:path>
              </a:pathLst>
            </a:custGeom>
            <a:ln w="9525">
              <a:solidFill>
                <a:srgbClr val="2A1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8350" y="1992312"/>
            <a:ext cx="2697480" cy="1179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45" dirty="0">
                <a:solidFill>
                  <a:srgbClr val="E5E0DF"/>
                </a:solidFill>
                <a:latin typeface="Tahoma"/>
                <a:cs typeface="Tahoma"/>
              </a:rPr>
              <a:t>Practice</a:t>
            </a:r>
            <a:r>
              <a:rPr sz="1650" b="1" spc="-135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650" b="1" spc="-20" dirty="0">
                <a:solidFill>
                  <a:srgbClr val="E5E0DF"/>
                </a:solidFill>
                <a:latin typeface="Tahoma"/>
                <a:cs typeface="Tahoma"/>
              </a:rPr>
              <a:t>Daily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-95" dirty="0">
                <a:solidFill>
                  <a:srgbClr val="E5E0DF"/>
                </a:solidFill>
                <a:latin typeface="Verdana"/>
                <a:cs typeface="Verdana"/>
              </a:rPr>
              <a:t>Commit</a:t>
            </a:r>
            <a:r>
              <a:rPr sz="1350" spc="-12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5E0DF"/>
                </a:solidFill>
                <a:latin typeface="Verdana"/>
                <a:cs typeface="Verdana"/>
              </a:rPr>
              <a:t>30</a:t>
            </a:r>
            <a:r>
              <a:rPr sz="1350" spc="-114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E5E0DF"/>
                </a:solidFill>
                <a:latin typeface="Verdana"/>
                <a:cs typeface="Verdana"/>
              </a:rPr>
              <a:t>minutes</a:t>
            </a:r>
            <a:r>
              <a:rPr sz="1350" spc="-114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5E0DF"/>
                </a:solidFill>
                <a:latin typeface="Verdana"/>
                <a:cs typeface="Verdana"/>
              </a:rPr>
              <a:t>to</a:t>
            </a:r>
            <a:r>
              <a:rPr sz="1350" spc="-114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Verdana"/>
                <a:cs typeface="Verdana"/>
              </a:rPr>
              <a:t>writing </a:t>
            </a:r>
            <a:r>
              <a:rPr sz="1350" spc="-90" dirty="0">
                <a:solidFill>
                  <a:srgbClr val="E5E0DF"/>
                </a:solidFill>
                <a:latin typeface="Verdana"/>
                <a:cs typeface="Verdana"/>
              </a:rPr>
              <a:t>Selenium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5E0DF"/>
                </a:solidFill>
                <a:latin typeface="Verdana"/>
                <a:cs typeface="Verdana"/>
              </a:rPr>
              <a:t>scripts.</a:t>
            </a:r>
            <a:r>
              <a:rPr sz="1350" spc="-10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Start</a:t>
            </a:r>
            <a:r>
              <a:rPr sz="1350" spc="-10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5E0DF"/>
                </a:solidFill>
                <a:latin typeface="Verdana"/>
                <a:cs typeface="Verdana"/>
              </a:rPr>
              <a:t>with</a:t>
            </a:r>
            <a:r>
              <a:rPr sz="1350" spc="-10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5E0DF"/>
                </a:solidFill>
                <a:latin typeface="Verdana"/>
                <a:cs typeface="Verdana"/>
              </a:rPr>
              <a:t>simple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login</a:t>
            </a:r>
            <a:r>
              <a:rPr sz="1350" spc="-114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5E0DF"/>
                </a:solidFill>
                <a:latin typeface="Verdana"/>
                <a:cs typeface="Verdana"/>
              </a:rPr>
              <a:t>flows,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E5E0DF"/>
                </a:solidFill>
                <a:latin typeface="Verdana"/>
                <a:cs typeface="Verdana"/>
              </a:rPr>
              <a:t>then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5E0DF"/>
                </a:solidFill>
                <a:latin typeface="Verdana"/>
                <a:cs typeface="Verdana"/>
              </a:rPr>
              <a:t>add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Verdana"/>
                <a:cs typeface="Verdana"/>
              </a:rPr>
              <a:t>complexity.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67175" y="1828799"/>
            <a:ext cx="3295650" cy="1838325"/>
            <a:chOff x="4067175" y="1828799"/>
            <a:chExt cx="3295650" cy="1838325"/>
          </a:xfrm>
        </p:grpSpPr>
        <p:sp>
          <p:nvSpPr>
            <p:cNvPr id="8" name="object 8"/>
            <p:cNvSpPr/>
            <p:nvPr/>
          </p:nvSpPr>
          <p:spPr>
            <a:xfrm>
              <a:off x="4071937" y="1833562"/>
              <a:ext cx="3286125" cy="1828800"/>
            </a:xfrm>
            <a:custGeom>
              <a:avLst/>
              <a:gdLst/>
              <a:ahLst/>
              <a:cxnLst/>
              <a:rect l="l" t="t" r="r" b="b"/>
              <a:pathLst>
                <a:path w="3286125" h="1828800">
                  <a:moveTo>
                    <a:pt x="3234512" y="0"/>
                  </a:moveTo>
                  <a:lnTo>
                    <a:pt x="51612" y="0"/>
                  </a:lnTo>
                  <a:lnTo>
                    <a:pt x="48031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1773555"/>
                  </a:lnTo>
                  <a:lnTo>
                    <a:pt x="0" y="1777187"/>
                  </a:lnTo>
                  <a:lnTo>
                    <a:pt x="18745" y="1815185"/>
                  </a:lnTo>
                  <a:lnTo>
                    <a:pt x="51612" y="1828800"/>
                  </a:lnTo>
                  <a:lnTo>
                    <a:pt x="3234512" y="1828800"/>
                  </a:lnTo>
                  <a:lnTo>
                    <a:pt x="3272510" y="1810054"/>
                  </a:lnTo>
                  <a:lnTo>
                    <a:pt x="3286125" y="1777187"/>
                  </a:lnTo>
                  <a:lnTo>
                    <a:pt x="3286125" y="51612"/>
                  </a:lnTo>
                  <a:lnTo>
                    <a:pt x="3267379" y="13614"/>
                  </a:lnTo>
                  <a:lnTo>
                    <a:pt x="3238093" y="355"/>
                  </a:lnTo>
                  <a:lnTo>
                    <a:pt x="3234512" y="0"/>
                  </a:lnTo>
                  <a:close/>
                </a:path>
              </a:pathLst>
            </a:custGeom>
            <a:solidFill>
              <a:srgbClr val="100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71937" y="1833562"/>
              <a:ext cx="3286125" cy="1828800"/>
            </a:xfrm>
            <a:custGeom>
              <a:avLst/>
              <a:gdLst/>
              <a:ahLst/>
              <a:cxnLst/>
              <a:rect l="l" t="t" r="r" b="b"/>
              <a:pathLst>
                <a:path w="3286125" h="1828800">
                  <a:moveTo>
                    <a:pt x="0" y="1773555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27571" y="7289"/>
                  </a:lnTo>
                  <a:lnTo>
                    <a:pt x="44462" y="1066"/>
                  </a:lnTo>
                  <a:lnTo>
                    <a:pt x="48031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230880" y="0"/>
                  </a:lnTo>
                  <a:lnTo>
                    <a:pt x="3234512" y="0"/>
                  </a:lnTo>
                  <a:lnTo>
                    <a:pt x="3238093" y="355"/>
                  </a:lnTo>
                  <a:lnTo>
                    <a:pt x="3241649" y="1066"/>
                  </a:lnTo>
                  <a:lnTo>
                    <a:pt x="3245218" y="1765"/>
                  </a:lnTo>
                  <a:lnTo>
                    <a:pt x="3248672" y="2819"/>
                  </a:lnTo>
                  <a:lnTo>
                    <a:pt x="3252012" y="4203"/>
                  </a:lnTo>
                  <a:lnTo>
                    <a:pt x="3255378" y="5588"/>
                  </a:lnTo>
                  <a:lnTo>
                    <a:pt x="3269945" y="16179"/>
                  </a:lnTo>
                  <a:lnTo>
                    <a:pt x="3272510" y="18745"/>
                  </a:lnTo>
                  <a:lnTo>
                    <a:pt x="3285058" y="44462"/>
                  </a:lnTo>
                  <a:lnTo>
                    <a:pt x="3285769" y="48018"/>
                  </a:lnTo>
                  <a:lnTo>
                    <a:pt x="3286125" y="51612"/>
                  </a:lnTo>
                  <a:lnTo>
                    <a:pt x="3286125" y="55245"/>
                  </a:lnTo>
                  <a:lnTo>
                    <a:pt x="3286125" y="1773555"/>
                  </a:lnTo>
                  <a:lnTo>
                    <a:pt x="3286125" y="1777187"/>
                  </a:lnTo>
                  <a:lnTo>
                    <a:pt x="3285769" y="1780768"/>
                  </a:lnTo>
                  <a:lnTo>
                    <a:pt x="3285058" y="1784337"/>
                  </a:lnTo>
                  <a:lnTo>
                    <a:pt x="3284359" y="1787893"/>
                  </a:lnTo>
                  <a:lnTo>
                    <a:pt x="3269945" y="1812620"/>
                  </a:lnTo>
                  <a:lnTo>
                    <a:pt x="3267379" y="1815185"/>
                  </a:lnTo>
                  <a:lnTo>
                    <a:pt x="3241649" y="1827733"/>
                  </a:lnTo>
                  <a:lnTo>
                    <a:pt x="3238093" y="1828444"/>
                  </a:lnTo>
                  <a:lnTo>
                    <a:pt x="3234512" y="1828800"/>
                  </a:lnTo>
                  <a:lnTo>
                    <a:pt x="3230880" y="1828800"/>
                  </a:lnTo>
                  <a:lnTo>
                    <a:pt x="55245" y="1828800"/>
                  </a:lnTo>
                  <a:lnTo>
                    <a:pt x="51612" y="1828800"/>
                  </a:lnTo>
                  <a:lnTo>
                    <a:pt x="48031" y="1828444"/>
                  </a:lnTo>
                  <a:lnTo>
                    <a:pt x="44462" y="1827733"/>
                  </a:lnTo>
                  <a:lnTo>
                    <a:pt x="40906" y="1827034"/>
                  </a:lnTo>
                  <a:lnTo>
                    <a:pt x="9309" y="1804238"/>
                  </a:lnTo>
                  <a:lnTo>
                    <a:pt x="7289" y="1801228"/>
                  </a:lnTo>
                  <a:lnTo>
                    <a:pt x="1066" y="1784337"/>
                  </a:lnTo>
                  <a:lnTo>
                    <a:pt x="355" y="1780768"/>
                  </a:lnTo>
                  <a:lnTo>
                    <a:pt x="0" y="1777187"/>
                  </a:lnTo>
                  <a:lnTo>
                    <a:pt x="0" y="1773555"/>
                  </a:lnTo>
                  <a:close/>
                </a:path>
              </a:pathLst>
            </a:custGeom>
            <a:ln w="9525">
              <a:solidFill>
                <a:srgbClr val="2A1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235450" y="1992312"/>
            <a:ext cx="2900045" cy="14554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70" dirty="0">
                <a:solidFill>
                  <a:srgbClr val="E5E0DF"/>
                </a:solidFill>
                <a:latin typeface="Tahoma"/>
                <a:cs typeface="Tahoma"/>
              </a:rPr>
              <a:t>Build</a:t>
            </a:r>
            <a:r>
              <a:rPr sz="1650" b="1" spc="-150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5E0DF"/>
                </a:solidFill>
                <a:latin typeface="Tahoma"/>
                <a:cs typeface="Tahoma"/>
              </a:rPr>
              <a:t>Integrations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-50" dirty="0">
                <a:solidFill>
                  <a:srgbClr val="E5E0DF"/>
                </a:solidFill>
                <a:latin typeface="Verdana"/>
                <a:cs typeface="Verdana"/>
              </a:rPr>
              <a:t>Connect</a:t>
            </a:r>
            <a:r>
              <a:rPr sz="1350" spc="-12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5E0DF"/>
                </a:solidFill>
                <a:latin typeface="Verdana"/>
                <a:cs typeface="Verdana"/>
              </a:rPr>
              <a:t>your</a:t>
            </a:r>
            <a:r>
              <a:rPr sz="1350" spc="-114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5E0DF"/>
                </a:solidFill>
                <a:latin typeface="Verdana"/>
                <a:cs typeface="Verdana"/>
              </a:rPr>
              <a:t>test</a:t>
            </a:r>
            <a:r>
              <a:rPr sz="1350" spc="-12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5E0DF"/>
                </a:solidFill>
                <a:latin typeface="Verdana"/>
                <a:cs typeface="Verdana"/>
              </a:rPr>
              <a:t>framework</a:t>
            </a:r>
            <a:r>
              <a:rPr sz="1350" spc="-114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5E0DF"/>
                </a:solidFill>
                <a:latin typeface="Verdana"/>
                <a:cs typeface="Verdana"/>
              </a:rPr>
              <a:t>to</a:t>
            </a:r>
            <a:r>
              <a:rPr sz="1350" spc="-114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Verdana"/>
                <a:cs typeface="Verdana"/>
              </a:rPr>
              <a:t>JIRA </a:t>
            </a:r>
            <a:r>
              <a:rPr sz="1350" spc="-65" dirty="0">
                <a:solidFill>
                  <a:srgbClr val="E5E0DF"/>
                </a:solidFill>
                <a:latin typeface="Verdana"/>
                <a:cs typeface="Verdana"/>
              </a:rPr>
              <a:t>or</a:t>
            </a:r>
            <a:r>
              <a:rPr sz="1350" spc="-12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Bugzilla</a:t>
            </a:r>
            <a:r>
              <a:rPr sz="1350" spc="-114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5E0DF"/>
                </a:solidFill>
                <a:latin typeface="Verdana"/>
                <a:cs typeface="Verdana"/>
              </a:rPr>
              <a:t>using</a:t>
            </a:r>
            <a:r>
              <a:rPr sz="1350" spc="-12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REST</a:t>
            </a:r>
            <a:r>
              <a:rPr sz="1350" spc="-114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Verdana"/>
                <a:cs typeface="Verdana"/>
              </a:rPr>
              <a:t>APIs.</a:t>
            </a:r>
            <a:endParaRPr sz="1350">
              <a:latin typeface="Verdana"/>
              <a:cs typeface="Verdana"/>
            </a:endParaRPr>
          </a:p>
          <a:p>
            <a:pPr marL="12700" marR="241300">
              <a:lnSpc>
                <a:spcPct val="134300"/>
              </a:lnSpc>
            </a:pPr>
            <a:r>
              <a:rPr sz="1350" spc="-95" dirty="0">
                <a:solidFill>
                  <a:srgbClr val="E5E0DF"/>
                </a:solidFill>
                <a:latin typeface="Verdana"/>
                <a:cs typeface="Verdana"/>
              </a:rPr>
              <a:t>Automate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5E0DF"/>
                </a:solidFill>
                <a:latin typeface="Verdana"/>
                <a:cs typeface="Verdana"/>
              </a:rPr>
              <a:t>ticket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creation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5E0DF"/>
                </a:solidFill>
                <a:latin typeface="Verdana"/>
                <a:cs typeface="Verdana"/>
              </a:rPr>
              <a:t>from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5E0DF"/>
                </a:solidFill>
                <a:latin typeface="Verdana"/>
                <a:cs typeface="Verdana"/>
              </a:rPr>
              <a:t>test </a:t>
            </a:r>
            <a:r>
              <a:rPr sz="1350" spc="-10" dirty="0">
                <a:solidFill>
                  <a:srgbClr val="E5E0DF"/>
                </a:solidFill>
                <a:latin typeface="Verdana"/>
                <a:cs typeface="Verdana"/>
              </a:rPr>
              <a:t>failures.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534275" y="1828799"/>
            <a:ext cx="3295650" cy="1838325"/>
            <a:chOff x="7534275" y="1828799"/>
            <a:chExt cx="3295650" cy="1838325"/>
          </a:xfrm>
        </p:grpSpPr>
        <p:sp>
          <p:nvSpPr>
            <p:cNvPr id="12" name="object 12"/>
            <p:cNvSpPr/>
            <p:nvPr/>
          </p:nvSpPr>
          <p:spPr>
            <a:xfrm>
              <a:off x="7539037" y="1833562"/>
              <a:ext cx="3286125" cy="1828800"/>
            </a:xfrm>
            <a:custGeom>
              <a:avLst/>
              <a:gdLst/>
              <a:ahLst/>
              <a:cxnLst/>
              <a:rect l="l" t="t" r="r" b="b"/>
              <a:pathLst>
                <a:path w="3286125" h="1828800">
                  <a:moveTo>
                    <a:pt x="3234512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1773555"/>
                  </a:lnTo>
                  <a:lnTo>
                    <a:pt x="0" y="1777187"/>
                  </a:lnTo>
                  <a:lnTo>
                    <a:pt x="18745" y="1815185"/>
                  </a:lnTo>
                  <a:lnTo>
                    <a:pt x="51612" y="1828800"/>
                  </a:lnTo>
                  <a:lnTo>
                    <a:pt x="3234512" y="1828800"/>
                  </a:lnTo>
                  <a:lnTo>
                    <a:pt x="3272510" y="1810054"/>
                  </a:lnTo>
                  <a:lnTo>
                    <a:pt x="3286125" y="1777187"/>
                  </a:lnTo>
                  <a:lnTo>
                    <a:pt x="3286125" y="51612"/>
                  </a:lnTo>
                  <a:lnTo>
                    <a:pt x="3267379" y="13614"/>
                  </a:lnTo>
                  <a:lnTo>
                    <a:pt x="3238093" y="355"/>
                  </a:lnTo>
                  <a:lnTo>
                    <a:pt x="3234512" y="0"/>
                  </a:lnTo>
                  <a:close/>
                </a:path>
              </a:pathLst>
            </a:custGeom>
            <a:solidFill>
              <a:srgbClr val="100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39037" y="1833562"/>
              <a:ext cx="3286125" cy="1828800"/>
            </a:xfrm>
            <a:custGeom>
              <a:avLst/>
              <a:gdLst/>
              <a:ahLst/>
              <a:cxnLst/>
              <a:rect l="l" t="t" r="r" b="b"/>
              <a:pathLst>
                <a:path w="3286125" h="1828800">
                  <a:moveTo>
                    <a:pt x="0" y="1773555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16179" y="16179"/>
                  </a:lnTo>
                  <a:lnTo>
                    <a:pt x="18745" y="13614"/>
                  </a:lnTo>
                  <a:lnTo>
                    <a:pt x="34099" y="4203"/>
                  </a:lnTo>
                  <a:lnTo>
                    <a:pt x="37452" y="2819"/>
                  </a:lnTo>
                  <a:lnTo>
                    <a:pt x="40906" y="1765"/>
                  </a:lnTo>
                  <a:lnTo>
                    <a:pt x="44462" y="1066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230880" y="0"/>
                  </a:lnTo>
                  <a:lnTo>
                    <a:pt x="3234512" y="0"/>
                  </a:lnTo>
                  <a:lnTo>
                    <a:pt x="3238093" y="355"/>
                  </a:lnTo>
                  <a:lnTo>
                    <a:pt x="3241649" y="1066"/>
                  </a:lnTo>
                  <a:lnTo>
                    <a:pt x="3245218" y="1765"/>
                  </a:lnTo>
                  <a:lnTo>
                    <a:pt x="3248672" y="2819"/>
                  </a:lnTo>
                  <a:lnTo>
                    <a:pt x="3252012" y="4203"/>
                  </a:lnTo>
                  <a:lnTo>
                    <a:pt x="3255378" y="5588"/>
                  </a:lnTo>
                  <a:lnTo>
                    <a:pt x="3258553" y="7289"/>
                  </a:lnTo>
                  <a:lnTo>
                    <a:pt x="3261563" y="9309"/>
                  </a:lnTo>
                  <a:lnTo>
                    <a:pt x="3264585" y="11328"/>
                  </a:lnTo>
                  <a:lnTo>
                    <a:pt x="3267379" y="13614"/>
                  </a:lnTo>
                  <a:lnTo>
                    <a:pt x="3269945" y="16179"/>
                  </a:lnTo>
                  <a:lnTo>
                    <a:pt x="3272510" y="18745"/>
                  </a:lnTo>
                  <a:lnTo>
                    <a:pt x="3285058" y="44462"/>
                  </a:lnTo>
                  <a:lnTo>
                    <a:pt x="3285769" y="48018"/>
                  </a:lnTo>
                  <a:lnTo>
                    <a:pt x="3286125" y="51612"/>
                  </a:lnTo>
                  <a:lnTo>
                    <a:pt x="3286125" y="55245"/>
                  </a:lnTo>
                  <a:lnTo>
                    <a:pt x="3286125" y="1773555"/>
                  </a:lnTo>
                  <a:lnTo>
                    <a:pt x="3286125" y="1777187"/>
                  </a:lnTo>
                  <a:lnTo>
                    <a:pt x="3285769" y="1780768"/>
                  </a:lnTo>
                  <a:lnTo>
                    <a:pt x="3285058" y="1784337"/>
                  </a:lnTo>
                  <a:lnTo>
                    <a:pt x="3284359" y="1787893"/>
                  </a:lnTo>
                  <a:lnTo>
                    <a:pt x="3269945" y="1812620"/>
                  </a:lnTo>
                  <a:lnTo>
                    <a:pt x="3267379" y="1815185"/>
                  </a:lnTo>
                  <a:lnTo>
                    <a:pt x="3241649" y="1827733"/>
                  </a:lnTo>
                  <a:lnTo>
                    <a:pt x="3238093" y="1828444"/>
                  </a:lnTo>
                  <a:lnTo>
                    <a:pt x="3234512" y="1828800"/>
                  </a:lnTo>
                  <a:lnTo>
                    <a:pt x="3230880" y="1828800"/>
                  </a:lnTo>
                  <a:lnTo>
                    <a:pt x="55245" y="1828800"/>
                  </a:lnTo>
                  <a:lnTo>
                    <a:pt x="51612" y="1828800"/>
                  </a:lnTo>
                  <a:lnTo>
                    <a:pt x="48018" y="1828444"/>
                  </a:lnTo>
                  <a:lnTo>
                    <a:pt x="44462" y="1827733"/>
                  </a:lnTo>
                  <a:lnTo>
                    <a:pt x="40906" y="1827034"/>
                  </a:lnTo>
                  <a:lnTo>
                    <a:pt x="16179" y="1812620"/>
                  </a:lnTo>
                  <a:lnTo>
                    <a:pt x="13614" y="1810054"/>
                  </a:lnTo>
                  <a:lnTo>
                    <a:pt x="11328" y="1807260"/>
                  </a:lnTo>
                  <a:lnTo>
                    <a:pt x="9309" y="1804238"/>
                  </a:lnTo>
                  <a:lnTo>
                    <a:pt x="7289" y="1801228"/>
                  </a:lnTo>
                  <a:lnTo>
                    <a:pt x="5588" y="1798053"/>
                  </a:lnTo>
                  <a:lnTo>
                    <a:pt x="4203" y="1794700"/>
                  </a:lnTo>
                  <a:lnTo>
                    <a:pt x="2819" y="1791347"/>
                  </a:lnTo>
                  <a:lnTo>
                    <a:pt x="1765" y="1787893"/>
                  </a:lnTo>
                  <a:lnTo>
                    <a:pt x="1066" y="1784337"/>
                  </a:lnTo>
                  <a:lnTo>
                    <a:pt x="355" y="1780768"/>
                  </a:lnTo>
                  <a:lnTo>
                    <a:pt x="0" y="1777187"/>
                  </a:lnTo>
                  <a:lnTo>
                    <a:pt x="0" y="1773555"/>
                  </a:lnTo>
                  <a:close/>
                </a:path>
              </a:pathLst>
            </a:custGeom>
            <a:ln w="9525">
              <a:solidFill>
                <a:srgbClr val="2A1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02550" y="1992312"/>
            <a:ext cx="2831465" cy="14554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50" dirty="0">
                <a:solidFill>
                  <a:srgbClr val="E5E0DF"/>
                </a:solidFill>
                <a:latin typeface="Tahoma"/>
                <a:cs typeface="Tahoma"/>
              </a:rPr>
              <a:t>Share</a:t>
            </a:r>
            <a:r>
              <a:rPr sz="1650" b="1" spc="-155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5E0DF"/>
                </a:solidFill>
                <a:latin typeface="Tahoma"/>
                <a:cs typeface="Tahoma"/>
              </a:rPr>
              <a:t>Knowledge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-80" dirty="0">
                <a:solidFill>
                  <a:srgbClr val="E5E0DF"/>
                </a:solidFill>
                <a:latin typeface="Verdana"/>
                <a:cs typeface="Verdana"/>
              </a:rPr>
              <a:t>Document</a:t>
            </a:r>
            <a:r>
              <a:rPr sz="1350" spc="-10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5E0DF"/>
                </a:solidFill>
                <a:latin typeface="Verdana"/>
                <a:cs typeface="Verdana"/>
              </a:rPr>
              <a:t>your</a:t>
            </a:r>
            <a:r>
              <a:rPr sz="1350" spc="-100" dirty="0">
                <a:solidFill>
                  <a:srgbClr val="E5E0DF"/>
                </a:solidFill>
                <a:latin typeface="Verdana"/>
                <a:cs typeface="Verdana"/>
              </a:rPr>
              <a:t> automation</a:t>
            </a:r>
            <a:r>
              <a:rPr sz="1350" spc="-9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5E0DF"/>
                </a:solidFill>
                <a:latin typeface="Verdana"/>
                <a:cs typeface="Verdana"/>
              </a:rPr>
              <a:t>patterns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and</a:t>
            </a:r>
            <a:r>
              <a:rPr sz="1350" spc="-12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share</a:t>
            </a:r>
            <a:r>
              <a:rPr sz="1350" spc="-12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5E0DF"/>
                </a:solidFill>
                <a:latin typeface="Verdana"/>
                <a:cs typeface="Verdana"/>
              </a:rPr>
              <a:t>with</a:t>
            </a:r>
            <a:r>
              <a:rPr sz="1350" spc="-12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5E0DF"/>
                </a:solidFill>
                <a:latin typeface="Verdana"/>
                <a:cs typeface="Verdana"/>
              </a:rPr>
              <a:t>your</a:t>
            </a:r>
            <a:r>
              <a:rPr sz="1350" spc="-12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team.</a:t>
            </a:r>
            <a:r>
              <a:rPr sz="1350" spc="-12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Verdana"/>
                <a:cs typeface="Verdana"/>
              </a:rPr>
              <a:t>Create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reusable</a:t>
            </a:r>
            <a:r>
              <a:rPr sz="1350" spc="-9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Verdana"/>
                <a:cs typeface="Verdana"/>
              </a:rPr>
              <a:t>code</a:t>
            </a:r>
            <a:r>
              <a:rPr sz="1350" spc="-9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libraries</a:t>
            </a:r>
            <a:r>
              <a:rPr sz="1350" spc="-9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Verdana"/>
                <a:cs typeface="Verdana"/>
              </a:rPr>
              <a:t>and </a:t>
            </a:r>
            <a:r>
              <a:rPr sz="1350" spc="-10" dirty="0">
                <a:solidFill>
                  <a:srgbClr val="E5E0DF"/>
                </a:solidFill>
                <a:latin typeface="Verdana"/>
                <a:cs typeface="Verdana"/>
              </a:rPr>
              <a:t>templates.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0075" y="3938587"/>
            <a:ext cx="10229850" cy="38100"/>
            <a:chOff x="600075" y="3938587"/>
            <a:chExt cx="10229850" cy="38100"/>
          </a:xfrm>
        </p:grpSpPr>
        <p:sp>
          <p:nvSpPr>
            <p:cNvPr id="16" name="object 16"/>
            <p:cNvSpPr/>
            <p:nvPr/>
          </p:nvSpPr>
          <p:spPr>
            <a:xfrm>
              <a:off x="600075" y="3938587"/>
              <a:ext cx="10229850" cy="38100"/>
            </a:xfrm>
            <a:custGeom>
              <a:avLst/>
              <a:gdLst/>
              <a:ahLst/>
              <a:cxnLst/>
              <a:rect l="l" t="t" r="r" b="b"/>
              <a:pathLst>
                <a:path w="10229850" h="38100">
                  <a:moveTo>
                    <a:pt x="1022985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0229850" y="38100"/>
                  </a:lnTo>
                  <a:lnTo>
                    <a:pt x="10229850" y="0"/>
                  </a:lnTo>
                  <a:close/>
                </a:path>
              </a:pathLst>
            </a:custGeom>
            <a:solidFill>
              <a:srgbClr val="E5E0D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0075" y="3967162"/>
              <a:ext cx="10229850" cy="9525"/>
            </a:xfrm>
            <a:custGeom>
              <a:avLst/>
              <a:gdLst/>
              <a:ahLst/>
              <a:cxnLst/>
              <a:rect l="l" t="t" r="r" b="b"/>
              <a:pathLst>
                <a:path w="10229850" h="9525">
                  <a:moveTo>
                    <a:pt x="1022985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0229850" y="9525"/>
                  </a:lnTo>
                  <a:lnTo>
                    <a:pt x="10229850" y="0"/>
                  </a:lnTo>
                  <a:close/>
                </a:path>
              </a:pathLst>
            </a:custGeom>
            <a:solidFill>
              <a:srgbClr val="ECE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87375" y="4098290"/>
            <a:ext cx="9986010" cy="577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sz="1350" b="1" spc="-65" dirty="0">
                <a:solidFill>
                  <a:srgbClr val="2B09FF"/>
                </a:solidFill>
                <a:latin typeface="Tahoma"/>
                <a:cs typeface="Tahoma"/>
              </a:rPr>
              <a:t>Remember:</a:t>
            </a:r>
            <a:r>
              <a:rPr sz="1350" b="1" spc="-25" dirty="0">
                <a:solidFill>
                  <a:srgbClr val="2B09FF"/>
                </a:solidFill>
                <a:latin typeface="Tahoma"/>
                <a:cs typeface="Tahoma"/>
              </a:rPr>
              <a:t> </a:t>
            </a:r>
            <a:r>
              <a:rPr sz="1350" spc="-40" dirty="0">
                <a:solidFill>
                  <a:srgbClr val="E5E0DF"/>
                </a:solidFill>
                <a:latin typeface="Verdana"/>
                <a:cs typeface="Verdana"/>
              </a:rPr>
              <a:t>The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5E0DF"/>
                </a:solidFill>
                <a:latin typeface="Verdana"/>
                <a:cs typeface="Verdana"/>
              </a:rPr>
              <a:t>best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E5E0DF"/>
                </a:solidFill>
                <a:latin typeface="Verdana"/>
                <a:cs typeface="Verdana"/>
              </a:rPr>
              <a:t>automation </a:t>
            </a:r>
            <a:r>
              <a:rPr sz="1350" spc="-65" dirty="0">
                <a:solidFill>
                  <a:srgbClr val="E5E0DF"/>
                </a:solidFill>
                <a:latin typeface="Verdana"/>
                <a:cs typeface="Verdana"/>
              </a:rPr>
              <a:t>engineers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5E0DF"/>
                </a:solidFill>
                <a:latin typeface="Verdana"/>
                <a:cs typeface="Verdana"/>
              </a:rPr>
              <a:t>combine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5E0DF"/>
                </a:solidFill>
                <a:latin typeface="Verdana"/>
                <a:cs typeface="Verdana"/>
              </a:rPr>
              <a:t>technical</a:t>
            </a:r>
            <a:r>
              <a:rPr sz="1350" spc="-10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5E0DF"/>
                </a:solidFill>
                <a:latin typeface="Verdana"/>
                <a:cs typeface="Verdana"/>
              </a:rPr>
              <a:t>skills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5E0DF"/>
                </a:solidFill>
                <a:latin typeface="Verdana"/>
                <a:cs typeface="Verdana"/>
              </a:rPr>
              <a:t>with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5E0DF"/>
                </a:solidFill>
                <a:latin typeface="Verdana"/>
                <a:cs typeface="Verdana"/>
              </a:rPr>
              <a:t>practical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5E0DF"/>
                </a:solidFill>
                <a:latin typeface="Verdana"/>
                <a:cs typeface="Verdana"/>
              </a:rPr>
              <a:t>problem-</a:t>
            </a:r>
            <a:r>
              <a:rPr sz="1350" spc="-75" dirty="0">
                <a:solidFill>
                  <a:srgbClr val="E5E0DF"/>
                </a:solidFill>
                <a:latin typeface="Verdana"/>
                <a:cs typeface="Verdana"/>
              </a:rPr>
              <a:t>solving.</a:t>
            </a:r>
            <a:r>
              <a:rPr sz="1350" spc="-10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5E0DF"/>
                </a:solidFill>
                <a:latin typeface="Verdana"/>
                <a:cs typeface="Verdana"/>
              </a:rPr>
              <a:t>Tools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5E0DF"/>
                </a:solidFill>
                <a:latin typeface="Verdana"/>
                <a:cs typeface="Verdana"/>
              </a:rPr>
              <a:t>are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powerful,</a:t>
            </a:r>
            <a:r>
              <a:rPr sz="1350" spc="-10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5E0DF"/>
                </a:solidFill>
                <a:latin typeface="Verdana"/>
                <a:cs typeface="Verdana"/>
              </a:rPr>
              <a:t>but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Verdana"/>
                <a:cs typeface="Verdana"/>
              </a:rPr>
              <a:t>your </a:t>
            </a:r>
            <a:r>
              <a:rPr sz="1350" spc="-70" dirty="0">
                <a:solidFill>
                  <a:srgbClr val="E5E0DF"/>
                </a:solidFill>
                <a:latin typeface="Verdana"/>
                <a:cs typeface="Verdana"/>
              </a:rPr>
              <a:t>strategic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E5E0DF"/>
                </a:solidFill>
                <a:latin typeface="Verdana"/>
                <a:cs typeface="Verdana"/>
              </a:rPr>
              <a:t>thinking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E5E0DF"/>
                </a:solidFill>
                <a:latin typeface="Verdana"/>
                <a:cs typeface="Verdana"/>
              </a:rPr>
              <a:t>makes</a:t>
            </a:r>
            <a:r>
              <a:rPr sz="1350" spc="-110" dirty="0">
                <a:solidFill>
                  <a:srgbClr val="E5E0DF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E5E0DF"/>
                </a:solidFill>
                <a:latin typeface="Verdana"/>
                <a:cs typeface="Verdana"/>
              </a:rPr>
              <a:t>them </a:t>
            </a:r>
            <a:r>
              <a:rPr sz="1350" spc="-10" dirty="0">
                <a:solidFill>
                  <a:srgbClr val="E5E0DF"/>
                </a:solidFill>
                <a:latin typeface="Verdana"/>
                <a:cs typeface="Verdana"/>
              </a:rPr>
              <a:t>effective.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0075" y="4905375"/>
            <a:ext cx="2647950" cy="476250"/>
          </a:xfrm>
          <a:custGeom>
            <a:avLst/>
            <a:gdLst/>
            <a:ahLst/>
            <a:cxnLst/>
            <a:rect l="l" t="t" r="r" b="b"/>
            <a:pathLst>
              <a:path w="2647950" h="476250">
                <a:moveTo>
                  <a:pt x="2587879" y="0"/>
                </a:moveTo>
                <a:lnTo>
                  <a:pt x="60072" y="0"/>
                </a:lnTo>
                <a:lnTo>
                  <a:pt x="55890" y="406"/>
                </a:lnTo>
                <a:lnTo>
                  <a:pt x="15845" y="21818"/>
                </a:lnTo>
                <a:lnTo>
                  <a:pt x="0" y="60071"/>
                </a:lnTo>
                <a:lnTo>
                  <a:pt x="0" y="411957"/>
                </a:lnTo>
                <a:lnTo>
                  <a:pt x="0" y="416179"/>
                </a:lnTo>
                <a:lnTo>
                  <a:pt x="15845" y="454432"/>
                </a:lnTo>
                <a:lnTo>
                  <a:pt x="55890" y="475839"/>
                </a:lnTo>
                <a:lnTo>
                  <a:pt x="60072" y="476251"/>
                </a:lnTo>
                <a:lnTo>
                  <a:pt x="2587879" y="476251"/>
                </a:lnTo>
                <a:lnTo>
                  <a:pt x="2626131" y="460400"/>
                </a:lnTo>
                <a:lnTo>
                  <a:pt x="2647543" y="420356"/>
                </a:lnTo>
                <a:lnTo>
                  <a:pt x="2647950" y="416179"/>
                </a:lnTo>
                <a:lnTo>
                  <a:pt x="2647950" y="60071"/>
                </a:lnTo>
                <a:lnTo>
                  <a:pt x="2632100" y="21818"/>
                </a:lnTo>
                <a:lnTo>
                  <a:pt x="2592057" y="406"/>
                </a:lnTo>
                <a:lnTo>
                  <a:pt x="2587879" y="0"/>
                </a:lnTo>
                <a:close/>
              </a:path>
            </a:pathLst>
          </a:custGeom>
          <a:solidFill>
            <a:srgbClr val="7B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58825" y="5006976"/>
            <a:ext cx="233362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75" dirty="0">
                <a:solidFill>
                  <a:srgbClr val="FFFFFF"/>
                </a:solidFill>
                <a:latin typeface="Tahoma"/>
                <a:cs typeface="Tahoma"/>
              </a:rPr>
              <a:t>Download</a:t>
            </a:r>
            <a:r>
              <a:rPr sz="1350" b="1" spc="-50" dirty="0">
                <a:solidFill>
                  <a:srgbClr val="FFFFFF"/>
                </a:solidFill>
                <a:latin typeface="Tahoma"/>
                <a:cs typeface="Tahoma"/>
              </a:rPr>
              <a:t> Practice</a:t>
            </a:r>
            <a:r>
              <a:rPr sz="135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b="1" spc="-25" dirty="0">
                <a:solidFill>
                  <a:srgbClr val="FFFFFF"/>
                </a:solidFill>
                <a:latin typeface="Tahoma"/>
                <a:cs typeface="Tahoma"/>
              </a:rPr>
              <a:t>Exercises</a:t>
            </a:r>
            <a:endParaRPr sz="135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333750" y="4905375"/>
            <a:ext cx="1981200" cy="476250"/>
            <a:chOff x="3333750" y="4905375"/>
            <a:chExt cx="1981200" cy="476250"/>
          </a:xfrm>
        </p:grpSpPr>
        <p:sp>
          <p:nvSpPr>
            <p:cNvPr id="22" name="object 22"/>
            <p:cNvSpPr/>
            <p:nvPr/>
          </p:nvSpPr>
          <p:spPr>
            <a:xfrm>
              <a:off x="3333750" y="4905375"/>
              <a:ext cx="1981200" cy="476250"/>
            </a:xfrm>
            <a:custGeom>
              <a:avLst/>
              <a:gdLst/>
              <a:ahLst/>
              <a:cxnLst/>
              <a:rect l="l" t="t" r="r" b="b"/>
              <a:pathLst>
                <a:path w="1981200" h="476250">
                  <a:moveTo>
                    <a:pt x="1921129" y="0"/>
                  </a:moveTo>
                  <a:lnTo>
                    <a:pt x="60071" y="0"/>
                  </a:lnTo>
                  <a:lnTo>
                    <a:pt x="55892" y="406"/>
                  </a:lnTo>
                  <a:lnTo>
                    <a:pt x="15849" y="21818"/>
                  </a:lnTo>
                  <a:lnTo>
                    <a:pt x="0" y="60071"/>
                  </a:lnTo>
                  <a:lnTo>
                    <a:pt x="0" y="411957"/>
                  </a:lnTo>
                  <a:lnTo>
                    <a:pt x="0" y="416179"/>
                  </a:lnTo>
                  <a:lnTo>
                    <a:pt x="15849" y="454432"/>
                  </a:lnTo>
                  <a:lnTo>
                    <a:pt x="55892" y="475839"/>
                  </a:lnTo>
                  <a:lnTo>
                    <a:pt x="60071" y="476251"/>
                  </a:lnTo>
                  <a:lnTo>
                    <a:pt x="1921129" y="476251"/>
                  </a:lnTo>
                  <a:lnTo>
                    <a:pt x="1959381" y="460400"/>
                  </a:lnTo>
                  <a:lnTo>
                    <a:pt x="1980793" y="420356"/>
                  </a:lnTo>
                  <a:lnTo>
                    <a:pt x="1981200" y="416179"/>
                  </a:lnTo>
                  <a:lnTo>
                    <a:pt x="1981200" y="60071"/>
                  </a:lnTo>
                  <a:lnTo>
                    <a:pt x="1965350" y="21818"/>
                  </a:lnTo>
                  <a:lnTo>
                    <a:pt x="1925307" y="406"/>
                  </a:lnTo>
                  <a:lnTo>
                    <a:pt x="1921129" y="0"/>
                  </a:lnTo>
                  <a:close/>
                </a:path>
              </a:pathLst>
            </a:custGeom>
            <a:solidFill>
              <a:srgbClr val="26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33750" y="4905375"/>
              <a:ext cx="1981200" cy="476250"/>
            </a:xfrm>
            <a:custGeom>
              <a:avLst/>
              <a:gdLst/>
              <a:ahLst/>
              <a:cxnLst/>
              <a:rect l="l" t="t" r="r" b="b"/>
              <a:pathLst>
                <a:path w="1981200" h="476250">
                  <a:moveTo>
                    <a:pt x="1925434" y="0"/>
                  </a:moveTo>
                  <a:lnTo>
                    <a:pt x="55765" y="0"/>
                  </a:lnTo>
                  <a:lnTo>
                    <a:pt x="47561" y="1625"/>
                  </a:lnTo>
                  <a:lnTo>
                    <a:pt x="12801" y="24853"/>
                  </a:lnTo>
                  <a:lnTo>
                    <a:pt x="0" y="55765"/>
                  </a:lnTo>
                  <a:lnTo>
                    <a:pt x="0" y="420480"/>
                  </a:lnTo>
                  <a:lnTo>
                    <a:pt x="24853" y="463447"/>
                  </a:lnTo>
                  <a:lnTo>
                    <a:pt x="55765" y="476251"/>
                  </a:lnTo>
                  <a:lnTo>
                    <a:pt x="1925434" y="476251"/>
                  </a:lnTo>
                  <a:lnTo>
                    <a:pt x="1933638" y="474619"/>
                  </a:lnTo>
                  <a:lnTo>
                    <a:pt x="1949386" y="468090"/>
                  </a:lnTo>
                  <a:lnTo>
                    <a:pt x="1953216" y="465534"/>
                  </a:lnTo>
                  <a:lnTo>
                    <a:pt x="60782" y="465534"/>
                  </a:lnTo>
                  <a:lnTo>
                    <a:pt x="57289" y="465188"/>
                  </a:lnTo>
                  <a:lnTo>
                    <a:pt x="21704" y="444644"/>
                  </a:lnTo>
                  <a:lnTo>
                    <a:pt x="10718" y="415474"/>
                  </a:lnTo>
                  <a:lnTo>
                    <a:pt x="10718" y="60782"/>
                  </a:lnTo>
                  <a:lnTo>
                    <a:pt x="28892" y="23914"/>
                  </a:lnTo>
                  <a:lnTo>
                    <a:pt x="60782" y="10718"/>
                  </a:lnTo>
                  <a:lnTo>
                    <a:pt x="1953227" y="10718"/>
                  </a:lnTo>
                  <a:lnTo>
                    <a:pt x="1949386" y="8153"/>
                  </a:lnTo>
                  <a:lnTo>
                    <a:pt x="1933638" y="1625"/>
                  </a:lnTo>
                  <a:lnTo>
                    <a:pt x="1925434" y="0"/>
                  </a:lnTo>
                  <a:close/>
                </a:path>
                <a:path w="1981200" h="476250">
                  <a:moveTo>
                    <a:pt x="1953227" y="10718"/>
                  </a:moveTo>
                  <a:lnTo>
                    <a:pt x="1920417" y="10718"/>
                  </a:lnTo>
                  <a:lnTo>
                    <a:pt x="1923910" y="11061"/>
                  </a:lnTo>
                  <a:lnTo>
                    <a:pt x="1930806" y="12433"/>
                  </a:lnTo>
                  <a:lnTo>
                    <a:pt x="1963407" y="37452"/>
                  </a:lnTo>
                  <a:lnTo>
                    <a:pt x="1970481" y="60782"/>
                  </a:lnTo>
                  <a:lnTo>
                    <a:pt x="1970481" y="415474"/>
                  </a:lnTo>
                  <a:lnTo>
                    <a:pt x="1952307" y="452329"/>
                  </a:lnTo>
                  <a:lnTo>
                    <a:pt x="1920417" y="465534"/>
                  </a:lnTo>
                  <a:lnTo>
                    <a:pt x="1953216" y="465534"/>
                  </a:lnTo>
                  <a:lnTo>
                    <a:pt x="1979561" y="428680"/>
                  </a:lnTo>
                  <a:lnTo>
                    <a:pt x="1981199" y="420480"/>
                  </a:lnTo>
                  <a:lnTo>
                    <a:pt x="1981199" y="55765"/>
                  </a:lnTo>
                  <a:lnTo>
                    <a:pt x="1979561" y="47561"/>
                  </a:lnTo>
                  <a:lnTo>
                    <a:pt x="1973046" y="31813"/>
                  </a:lnTo>
                  <a:lnTo>
                    <a:pt x="1968398" y="24853"/>
                  </a:lnTo>
                  <a:lnTo>
                    <a:pt x="1956346" y="12801"/>
                  </a:lnTo>
                  <a:lnTo>
                    <a:pt x="1953227" y="10718"/>
                  </a:lnTo>
                  <a:close/>
                </a:path>
              </a:pathLst>
            </a:custGeom>
            <a:solidFill>
              <a:srgbClr val="7B6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492055" y="5006976"/>
            <a:ext cx="167132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35" dirty="0">
                <a:solidFill>
                  <a:srgbClr val="7B65FF"/>
                </a:solidFill>
                <a:latin typeface="Tahoma"/>
                <a:cs typeface="Tahoma"/>
              </a:rPr>
              <a:t>Join</a:t>
            </a:r>
            <a:r>
              <a:rPr sz="1350" b="1" spc="-85" dirty="0">
                <a:solidFill>
                  <a:srgbClr val="7B65FF"/>
                </a:solidFill>
                <a:latin typeface="Tahoma"/>
                <a:cs typeface="Tahoma"/>
              </a:rPr>
              <a:t> </a:t>
            </a:r>
            <a:r>
              <a:rPr sz="1350" b="1" spc="-60" dirty="0">
                <a:solidFill>
                  <a:srgbClr val="7B65FF"/>
                </a:solidFill>
                <a:latin typeface="Tahoma"/>
                <a:cs typeface="Tahoma"/>
              </a:rPr>
              <a:t>Our</a:t>
            </a:r>
            <a:r>
              <a:rPr sz="1350" b="1" spc="-85" dirty="0">
                <a:solidFill>
                  <a:srgbClr val="7B65FF"/>
                </a:solidFill>
                <a:latin typeface="Tahoma"/>
                <a:cs typeface="Tahoma"/>
              </a:rPr>
              <a:t> </a:t>
            </a:r>
            <a:r>
              <a:rPr sz="1350" b="1" spc="-50" dirty="0">
                <a:solidFill>
                  <a:srgbClr val="7B65FF"/>
                </a:solidFill>
                <a:latin typeface="Tahoma"/>
                <a:cs typeface="Tahoma"/>
              </a:rPr>
              <a:t>Community</a:t>
            </a:r>
            <a:endParaRPr sz="1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483</Words>
  <Application>Microsoft Office PowerPoint</Application>
  <PresentationFormat>Custom</PresentationFormat>
  <Paragraphs>78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Tahoma</vt:lpstr>
      <vt:lpstr>Verdana</vt:lpstr>
      <vt:lpstr>Office Theme</vt:lpstr>
      <vt:lpstr>Automation Practice with Tools</vt:lpstr>
      <vt:lpstr>What We'll Cover Today</vt:lpstr>
      <vt:lpstr>Selenium WebDriver in Action</vt:lpstr>
      <vt:lpstr>JIRA s Bugzilla Integration Workflow</vt:lpstr>
      <vt:lpstr>Tool Comparison: Choosing Your Stack</vt:lpstr>
      <vt:lpstr>Practical Example: End-to-End Flow</vt:lpstr>
      <vt:lpstr>Your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subject>LightPDF - Edit, Convert PDF Files Online for Free</dc:subject>
  <dc:creator>lightpdf.com</dc:creator>
  <cp:lastModifiedBy>bk_paresh@yahoo.co.in</cp:lastModifiedBy>
  <cp:revision>1</cp:revision>
  <dcterms:created xsi:type="dcterms:W3CDTF">2025-10-29T14:54:24Z</dcterms:created>
  <dcterms:modified xsi:type="dcterms:W3CDTF">2025-10-29T15:07:56Z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2025-10-29T00:00:00Z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2025-10-29T00:00:00Z</vt:filetime>
  </property>
  <property fmtid="{D5CDD505-2E9C-101B-9397-08002B2CF9AE}" pid="5" name="Producer">
    <vt:lpwstr>3-Heights(TM) PDF Security Shell 4.8.25.2 (http://www.pdf-tools.com)</vt:lpwstr>
  </property>
</Properties>
</file>